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 id="2147483648" r:id="rId5"/>
    <p:sldMasterId id="2147483651" r:id="rId6"/>
  </p:sldMasterIdLst>
  <p:handoutMasterIdLst>
    <p:handoutMasterId r:id="rId18"/>
  </p:handoutMasterIdLst>
  <p:sldIdLst>
    <p:sldId id="258" r:id="rId7"/>
    <p:sldId id="264" r:id="rId8"/>
    <p:sldId id="263" r:id="rId9"/>
    <p:sldId id="265" r:id="rId10"/>
    <p:sldId id="266" r:id="rId11"/>
    <p:sldId id="267" r:id="rId12"/>
    <p:sldId id="268" r:id="rId13"/>
    <p:sldId id="269" r:id="rId14"/>
    <p:sldId id="270" r:id="rId15"/>
    <p:sldId id="271" r:id="rId16"/>
    <p:sldId id="262" r:id="rId1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RES" id="{ECDFD16A-D5CC-4D96-B443-3E46B8026301}">
          <p14:sldIdLst>
            <p14:sldId id="258"/>
          </p14:sldIdLst>
        </p14:section>
        <p14:section name="SLIDE GENERIQUE" id="{0BA6B769-0672-4486-8B0F-0E5FCB7957AE}">
          <p14:sldIdLst>
            <p14:sldId id="264"/>
            <p14:sldId id="263"/>
            <p14:sldId id="265"/>
            <p14:sldId id="266"/>
            <p14:sldId id="267"/>
            <p14:sldId id="268"/>
            <p14:sldId id="269"/>
            <p14:sldId id="270"/>
            <p14:sldId id="271"/>
          </p14:sldIdLst>
        </p14:section>
        <p14:section name="SLIDE AUTRES" id="{15851262-2065-46DB-84BC-AC85BF6261B5}">
          <p14:sldIdLst/>
        </p14:section>
        <p14:section name="SLIDE FIN" id="{AD6EC4A2-E1E8-4E56-B96B-933BB1EA7219}">
          <p14:sldIdLst>
            <p14:sldId id="26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DE0"/>
    <a:srgbClr val="DF2C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4" d="100"/>
          <a:sy n="104" d="100"/>
        </p:scale>
        <p:origin x="126" y="180"/>
      </p:cViewPr>
      <p:guideLst/>
    </p:cSldViewPr>
  </p:slideViewPr>
  <p:notesTextViewPr>
    <p:cViewPr>
      <p:scale>
        <a:sx n="1" d="1"/>
        <a:sy n="1" d="1"/>
      </p:scale>
      <p:origin x="0" y="0"/>
    </p:cViewPr>
  </p:notesTextViewPr>
  <p:notesViewPr>
    <p:cSldViewPr snapToGrid="0">
      <p:cViewPr varScale="1">
        <p:scale>
          <a:sx n="53" d="100"/>
          <a:sy n="53" d="100"/>
        </p:scale>
        <p:origin x="2648"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347405-6B16-428A-BC32-CE95C80B41B2}" type="datetimeFigureOut">
              <a:rPr lang="fr-FR" smtClean="0"/>
              <a:t>05/03/2025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03347A8-8F5B-4645-A352-DA71220DA22A}" type="slidenum">
              <a:rPr lang="fr-FR" smtClean="0"/>
              <a:t>‹N°›</a:t>
            </a:fld>
            <a:endParaRPr lang="fr-FR"/>
          </a:p>
        </p:txBody>
      </p:sp>
    </p:spTree>
    <p:extLst>
      <p:ext uri="{BB962C8B-B14F-4D97-AF65-F5344CB8AC3E}">
        <p14:creationId xmlns:p14="http://schemas.microsoft.com/office/powerpoint/2010/main" val="209954186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cxnSp>
        <p:nvCxnSpPr>
          <p:cNvPr id="4" name="Connecteur droit 3"/>
          <p:cNvCxnSpPr/>
          <p:nvPr userDrawn="1"/>
        </p:nvCxnSpPr>
        <p:spPr>
          <a:xfrm>
            <a:off x="2927933" y="6424669"/>
            <a:ext cx="9014688" cy="0"/>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userDrawn="1"/>
        </p:nvCxnSpPr>
        <p:spPr>
          <a:xfrm>
            <a:off x="3080333" y="6415700"/>
            <a:ext cx="90146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39074" y="427878"/>
            <a:ext cx="1607094" cy="2199180"/>
          </a:xfrm>
          <a:prstGeom prst="rect">
            <a:avLst/>
          </a:prstGeom>
        </p:spPr>
      </p:pic>
    </p:spTree>
    <p:extLst>
      <p:ext uri="{BB962C8B-B14F-4D97-AF65-F5344CB8AC3E}">
        <p14:creationId xmlns:p14="http://schemas.microsoft.com/office/powerpoint/2010/main" val="3184188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26E2C0-0296-4494-825D-2414F96E2672}"/>
              </a:ext>
            </a:extLst>
          </p:cNvPr>
          <p:cNvSpPr/>
          <p:nvPr userDrawn="1"/>
        </p:nvSpPr>
        <p:spPr>
          <a:xfrm>
            <a:off x="8361471" y="1889394"/>
            <a:ext cx="3647090" cy="3647090"/>
          </a:xfrm>
          <a:prstGeom prst="rect">
            <a:avLst/>
          </a:prstGeom>
          <a:solidFill>
            <a:schemeClr val="bg1"/>
          </a:solidFill>
          <a:ln w="38100">
            <a:solidFill>
              <a:srgbClr val="009DE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4" name="Rectangle 3">
            <a:extLst>
              <a:ext uri="{FF2B5EF4-FFF2-40B4-BE49-F238E27FC236}">
                <a16:creationId xmlns:a16="http://schemas.microsoft.com/office/drawing/2014/main" id="{7E6E621B-F12C-4E57-91BF-3041E38E4BD5}"/>
              </a:ext>
            </a:extLst>
          </p:cNvPr>
          <p:cNvSpPr/>
          <p:nvPr userDrawn="1"/>
        </p:nvSpPr>
        <p:spPr>
          <a:xfrm>
            <a:off x="4363241" y="2265225"/>
            <a:ext cx="3647090" cy="3647090"/>
          </a:xfrm>
          <a:prstGeom prst="rect">
            <a:avLst/>
          </a:prstGeom>
          <a:solidFill>
            <a:srgbClr val="009DE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5" name="Rectangle 4">
            <a:extLst>
              <a:ext uri="{FF2B5EF4-FFF2-40B4-BE49-F238E27FC236}">
                <a16:creationId xmlns:a16="http://schemas.microsoft.com/office/drawing/2014/main" id="{3482DE21-CA94-4BFA-BDBF-CDA2DD428203}"/>
              </a:ext>
            </a:extLst>
          </p:cNvPr>
          <p:cNvSpPr/>
          <p:nvPr userDrawn="1"/>
        </p:nvSpPr>
        <p:spPr>
          <a:xfrm>
            <a:off x="479370" y="1836108"/>
            <a:ext cx="3647090" cy="3647090"/>
          </a:xfrm>
          <a:prstGeom prst="rect">
            <a:avLst/>
          </a:prstGeom>
          <a:solidFill>
            <a:schemeClr val="bg1"/>
          </a:solidFill>
          <a:ln w="38100">
            <a:solidFill>
              <a:srgbClr val="009DE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6" name="TextBox 3">
            <a:extLst>
              <a:ext uri="{FF2B5EF4-FFF2-40B4-BE49-F238E27FC236}">
                <a16:creationId xmlns:a16="http://schemas.microsoft.com/office/drawing/2014/main" id="{BE801554-B799-4A76-9FBC-8E653971ED54}"/>
              </a:ext>
            </a:extLst>
          </p:cNvPr>
          <p:cNvSpPr txBox="1"/>
          <p:nvPr userDrawn="1"/>
        </p:nvSpPr>
        <p:spPr>
          <a:xfrm>
            <a:off x="872995" y="2025521"/>
            <a:ext cx="589905" cy="748795"/>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DF2C26"/>
                </a:solidFill>
                <a:effectLst/>
                <a:uLnTx/>
                <a:uFillTx/>
                <a:latin typeface="Segoe UI Semibold" panose="020B0702040204020203" pitchFamily="34" charset="0"/>
                <a:ea typeface="+mn-ea"/>
                <a:cs typeface="Segoe UI Semibold" panose="020B0702040204020203" pitchFamily="34" charset="0"/>
              </a:rPr>
              <a:t>01</a:t>
            </a:r>
            <a:endParaRPr kumimoji="0" lang="fr-FR" sz="4800" b="0" i="0" u="none" strike="noStrike" kern="1200" cap="none" spc="0" normalizeH="0" baseline="0" noProof="0" dirty="0">
              <a:ln>
                <a:noFill/>
              </a:ln>
              <a:solidFill>
                <a:srgbClr val="DF2C26"/>
              </a:solidFill>
              <a:effectLst/>
              <a:uLnTx/>
              <a:uFillTx/>
              <a:latin typeface="Segoe UI Semibold" panose="020B0702040204020203" pitchFamily="34" charset="0"/>
              <a:ea typeface="+mn-ea"/>
              <a:cs typeface="Segoe UI Semibold" panose="020B0702040204020203" pitchFamily="34" charset="0"/>
            </a:endParaRPr>
          </a:p>
        </p:txBody>
      </p:sp>
      <p:sp>
        <p:nvSpPr>
          <p:cNvPr id="8" name="TextBox 3">
            <a:extLst>
              <a:ext uri="{FF2B5EF4-FFF2-40B4-BE49-F238E27FC236}">
                <a16:creationId xmlns:a16="http://schemas.microsoft.com/office/drawing/2014/main" id="{37B09FE2-6DDB-4567-941F-03741359594D}"/>
              </a:ext>
            </a:extLst>
          </p:cNvPr>
          <p:cNvSpPr txBox="1"/>
          <p:nvPr userDrawn="1"/>
        </p:nvSpPr>
        <p:spPr>
          <a:xfrm>
            <a:off x="4836803" y="2736430"/>
            <a:ext cx="682879" cy="748795"/>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rPr>
              <a:t>02</a:t>
            </a:r>
            <a:endParaRPr kumimoji="0" lang="fr-FR" sz="48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endParaRPr>
          </a:p>
        </p:txBody>
      </p:sp>
      <p:sp>
        <p:nvSpPr>
          <p:cNvPr id="10" name="TextBox 3">
            <a:extLst>
              <a:ext uri="{FF2B5EF4-FFF2-40B4-BE49-F238E27FC236}">
                <a16:creationId xmlns:a16="http://schemas.microsoft.com/office/drawing/2014/main" id="{C18F86E9-CB53-459F-933A-D57BC5E0BA55}"/>
              </a:ext>
            </a:extLst>
          </p:cNvPr>
          <p:cNvSpPr txBox="1"/>
          <p:nvPr userDrawn="1"/>
        </p:nvSpPr>
        <p:spPr>
          <a:xfrm>
            <a:off x="8590969" y="2341082"/>
            <a:ext cx="682879" cy="748795"/>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E20020"/>
                </a:solidFill>
                <a:effectLst/>
                <a:uLnTx/>
                <a:uFillTx/>
                <a:latin typeface="Segoe UI Semibold" panose="020B0702040204020203" pitchFamily="34" charset="0"/>
                <a:ea typeface="+mn-ea"/>
                <a:cs typeface="Segoe UI Semibold" panose="020B0702040204020203" pitchFamily="34" charset="0"/>
              </a:rPr>
              <a:t>03</a:t>
            </a:r>
            <a:endParaRPr kumimoji="0" lang="fr-FR" sz="4800" b="0" i="0" u="none" strike="noStrike" kern="1200" cap="none" spc="0" normalizeH="0" baseline="0" noProof="0" dirty="0">
              <a:ln>
                <a:noFill/>
              </a:ln>
              <a:solidFill>
                <a:srgbClr val="E20020"/>
              </a:solidFill>
              <a:effectLst/>
              <a:uLnTx/>
              <a:uFillTx/>
              <a:latin typeface="Segoe UI Semibold" panose="020B0702040204020203" pitchFamily="34" charset="0"/>
              <a:ea typeface="+mn-ea"/>
              <a:cs typeface="Segoe UI Semibold" panose="020B0702040204020203" pitchFamily="34" charset="0"/>
            </a:endParaRPr>
          </a:p>
        </p:txBody>
      </p:sp>
      <p:sp>
        <p:nvSpPr>
          <p:cNvPr id="15" name="Espace réservé du titre 11"/>
          <p:cNvSpPr>
            <a:spLocks noGrp="1"/>
          </p:cNvSpPr>
          <p:nvPr>
            <p:ph type="title"/>
          </p:nvPr>
        </p:nvSpPr>
        <p:spPr>
          <a:xfrm>
            <a:off x="1327225" y="56068"/>
            <a:ext cx="10515600" cy="1325563"/>
          </a:xfrm>
          <a:prstGeom prst="rect">
            <a:avLst/>
          </a:prstGeom>
        </p:spPr>
        <p:txBody>
          <a:bodyPr vert="horz" lIns="91440" tIns="45720" rIns="91440" bIns="45720" rtlCol="0" anchor="ctr">
            <a:normAutofit/>
          </a:bodyPr>
          <a:lstStyle/>
          <a:p>
            <a:r>
              <a:rPr lang="fr-FR" smtClean="0"/>
              <a:t>Modifiez le style du titre</a:t>
            </a:r>
            <a:endParaRPr lang="fr-FR" dirty="0"/>
          </a:p>
        </p:txBody>
      </p:sp>
      <p:sp>
        <p:nvSpPr>
          <p:cNvPr id="16" name="Espace réservé du pied de page 14"/>
          <p:cNvSpPr>
            <a:spLocks noGrp="1"/>
          </p:cNvSpPr>
          <p:nvPr>
            <p:ph type="ftr" sz="quarter" idx="3"/>
          </p:nvPr>
        </p:nvSpPr>
        <p:spPr>
          <a:xfrm>
            <a:off x="5601352" y="6424669"/>
            <a:ext cx="6241473" cy="294640"/>
          </a:xfrm>
          <a:prstGeom prst="rect">
            <a:avLst/>
          </a:prstGeom>
        </p:spPr>
        <p:txBody>
          <a:bodyPr vert="horz" lIns="91440" tIns="45720" rIns="91440" bIns="45720" rtlCol="0" anchor="ctr"/>
          <a:lstStyle>
            <a:lvl1pPr algn="ctr">
              <a:defRPr sz="1100">
                <a:solidFill>
                  <a:schemeClr val="tx1">
                    <a:tint val="75000"/>
                  </a:schemeClr>
                </a:solidFill>
              </a:defRPr>
            </a:lvl1pPr>
          </a:lstStyle>
          <a:p>
            <a:pPr algn="r"/>
            <a:r>
              <a:rPr lang="fr-FR" smtClean="0">
                <a:solidFill>
                  <a:schemeClr val="bg2">
                    <a:lumMod val="50000"/>
                  </a:schemeClr>
                </a:solidFill>
                <a:cs typeface="Gotham Book" pitchFamily="50" charset="0"/>
              </a:rPr>
              <a:t>Etablissement français du sang – [NOM DE LA PRESENTATION] - DATE</a:t>
            </a:r>
            <a:endParaRPr lang="fr-FR" dirty="0">
              <a:solidFill>
                <a:schemeClr val="bg2">
                  <a:lumMod val="50000"/>
                </a:schemeClr>
              </a:solidFill>
              <a:cs typeface="Gotham Book" pitchFamily="50" charset="0"/>
            </a:endParaRPr>
          </a:p>
        </p:txBody>
      </p:sp>
      <p:sp>
        <p:nvSpPr>
          <p:cNvPr id="17" name="Espace réservé du texte 12"/>
          <p:cNvSpPr>
            <a:spLocks noGrp="1"/>
          </p:cNvSpPr>
          <p:nvPr>
            <p:ph idx="1" hasCustomPrompt="1"/>
          </p:nvPr>
        </p:nvSpPr>
        <p:spPr>
          <a:xfrm>
            <a:off x="706441" y="3364759"/>
            <a:ext cx="3192948" cy="1557705"/>
          </a:xfrm>
          <a:prstGeom prst="rect">
            <a:avLst/>
          </a:prstGeom>
        </p:spPr>
        <p:txBody>
          <a:bodyPr vert="horz" lIns="91440" tIns="45720" rIns="91440" bIns="45720" rtlCol="0">
            <a:normAutofit/>
          </a:bodyPr>
          <a:lstStyle>
            <a:lvl1pPr>
              <a:defRPr sz="1200"/>
            </a:lvl1pPr>
          </a:lstStyle>
          <a:p>
            <a:pPr lvl="0"/>
            <a:r>
              <a:rPr lang="fr-FR" dirty="0" smtClean="0"/>
              <a:t>Modifier les styles du texte du masque</a:t>
            </a:r>
          </a:p>
          <a:p>
            <a:pPr lvl="0"/>
            <a:endParaRPr lang="fr-FR" dirty="0" smtClean="0"/>
          </a:p>
        </p:txBody>
      </p:sp>
      <p:sp>
        <p:nvSpPr>
          <p:cNvPr id="18" name="Espace réservé du texte 12"/>
          <p:cNvSpPr>
            <a:spLocks noGrp="1"/>
          </p:cNvSpPr>
          <p:nvPr>
            <p:ph idx="10" hasCustomPrompt="1"/>
          </p:nvPr>
        </p:nvSpPr>
        <p:spPr>
          <a:xfrm>
            <a:off x="8489252" y="3474091"/>
            <a:ext cx="3391527" cy="1557705"/>
          </a:xfrm>
          <a:prstGeom prst="rect">
            <a:avLst/>
          </a:prstGeom>
        </p:spPr>
        <p:txBody>
          <a:bodyPr vert="horz" lIns="91440" tIns="45720" rIns="91440" bIns="45720" rtlCol="0">
            <a:normAutofit/>
          </a:bodyPr>
          <a:lstStyle>
            <a:lvl1pPr>
              <a:defRPr sz="1200"/>
            </a:lvl1pPr>
          </a:lstStyle>
          <a:p>
            <a:pPr lvl="0"/>
            <a:r>
              <a:rPr lang="fr-FR" dirty="0" smtClean="0"/>
              <a:t>Modifier les styles du texte du masque</a:t>
            </a:r>
          </a:p>
          <a:p>
            <a:pPr lvl="0"/>
            <a:endParaRPr lang="fr-FR" dirty="0" smtClean="0"/>
          </a:p>
        </p:txBody>
      </p:sp>
      <p:sp>
        <p:nvSpPr>
          <p:cNvPr id="19" name="Espace réservé du texte 12"/>
          <p:cNvSpPr>
            <a:spLocks noGrp="1"/>
          </p:cNvSpPr>
          <p:nvPr>
            <p:ph idx="11" hasCustomPrompt="1"/>
          </p:nvPr>
        </p:nvSpPr>
        <p:spPr>
          <a:xfrm>
            <a:off x="4496382" y="4088918"/>
            <a:ext cx="3391527" cy="1557705"/>
          </a:xfrm>
          <a:prstGeom prst="rect">
            <a:avLst/>
          </a:prstGeom>
        </p:spPr>
        <p:txBody>
          <a:bodyPr vert="horz" lIns="91440" tIns="45720" rIns="91440" bIns="45720" rtlCol="0">
            <a:normAutofit/>
          </a:bodyPr>
          <a:lstStyle>
            <a:lvl1pPr>
              <a:defRPr sz="1200">
                <a:solidFill>
                  <a:schemeClr val="bg1"/>
                </a:solidFill>
              </a:defRPr>
            </a:lvl1pPr>
          </a:lstStyle>
          <a:p>
            <a:pPr lvl="0"/>
            <a:r>
              <a:rPr lang="fr-FR" dirty="0" smtClean="0"/>
              <a:t>Modifier les styles du texte du masque</a:t>
            </a:r>
          </a:p>
          <a:p>
            <a:pPr lvl="0"/>
            <a:endParaRPr lang="fr-FR" dirty="0" smtClean="0"/>
          </a:p>
        </p:txBody>
      </p:sp>
      <p:sp>
        <p:nvSpPr>
          <p:cNvPr id="23" name="Espace réservé du texte 12"/>
          <p:cNvSpPr>
            <a:spLocks noGrp="1"/>
          </p:cNvSpPr>
          <p:nvPr>
            <p:ph idx="12" hasCustomPrompt="1"/>
          </p:nvPr>
        </p:nvSpPr>
        <p:spPr>
          <a:xfrm>
            <a:off x="706441" y="2915114"/>
            <a:ext cx="3192948" cy="297066"/>
          </a:xfrm>
          <a:prstGeom prst="rect">
            <a:avLst/>
          </a:prstGeom>
        </p:spPr>
        <p:txBody>
          <a:bodyPr vert="horz" lIns="91440" tIns="45720" rIns="91440" bIns="45720" rtlCol="0">
            <a:noAutofit/>
          </a:bodyPr>
          <a:lstStyle>
            <a:lvl1pPr>
              <a:defRPr sz="1400">
                <a:latin typeface="Gotham Bold" pitchFamily="50" charset="0"/>
                <a:cs typeface="Gotham Bold" pitchFamily="50" charset="0"/>
              </a:defRPr>
            </a:lvl1pPr>
          </a:lstStyle>
          <a:p>
            <a:pPr lvl="0"/>
            <a:r>
              <a:rPr lang="fr-FR" dirty="0" smtClean="0"/>
              <a:t>Modifier les Sous-titres</a:t>
            </a:r>
          </a:p>
        </p:txBody>
      </p:sp>
      <p:sp>
        <p:nvSpPr>
          <p:cNvPr id="24" name="Espace réservé du texte 12"/>
          <p:cNvSpPr>
            <a:spLocks noGrp="1"/>
          </p:cNvSpPr>
          <p:nvPr>
            <p:ph idx="13" hasCustomPrompt="1"/>
          </p:nvPr>
        </p:nvSpPr>
        <p:spPr>
          <a:xfrm>
            <a:off x="8483893" y="3067693"/>
            <a:ext cx="3192948" cy="297066"/>
          </a:xfrm>
          <a:prstGeom prst="rect">
            <a:avLst/>
          </a:prstGeom>
        </p:spPr>
        <p:txBody>
          <a:bodyPr vert="horz" lIns="91440" tIns="45720" rIns="91440" bIns="45720" rtlCol="0">
            <a:noAutofit/>
          </a:bodyPr>
          <a:lstStyle>
            <a:lvl1pPr>
              <a:defRPr sz="1400">
                <a:latin typeface="Gotham Bold" pitchFamily="50" charset="0"/>
                <a:cs typeface="Gotham Bold" pitchFamily="50" charset="0"/>
              </a:defRPr>
            </a:lvl1pPr>
          </a:lstStyle>
          <a:p>
            <a:pPr lvl="0"/>
            <a:r>
              <a:rPr lang="fr-FR" dirty="0" smtClean="0"/>
              <a:t>Modifier les Sous-titres</a:t>
            </a:r>
          </a:p>
        </p:txBody>
      </p:sp>
      <p:sp>
        <p:nvSpPr>
          <p:cNvPr id="25" name="Espace réservé du texte 12"/>
          <p:cNvSpPr>
            <a:spLocks noGrp="1"/>
          </p:cNvSpPr>
          <p:nvPr>
            <p:ph idx="14" hasCustomPrompt="1"/>
          </p:nvPr>
        </p:nvSpPr>
        <p:spPr>
          <a:xfrm>
            <a:off x="4496382" y="3667566"/>
            <a:ext cx="3192948" cy="297066"/>
          </a:xfrm>
          <a:prstGeom prst="rect">
            <a:avLst/>
          </a:prstGeom>
        </p:spPr>
        <p:txBody>
          <a:bodyPr vert="horz" lIns="91440" tIns="45720" rIns="91440" bIns="45720" rtlCol="0">
            <a:noAutofit/>
          </a:bodyPr>
          <a:lstStyle>
            <a:lvl1pPr>
              <a:defRPr sz="1400">
                <a:solidFill>
                  <a:schemeClr val="bg1"/>
                </a:solidFill>
                <a:latin typeface="Gotham Bold" pitchFamily="50" charset="0"/>
                <a:cs typeface="Gotham Bold" pitchFamily="50" charset="0"/>
              </a:defRPr>
            </a:lvl1pPr>
          </a:lstStyle>
          <a:p>
            <a:pPr lvl="0"/>
            <a:r>
              <a:rPr lang="fr-FR" dirty="0" smtClean="0"/>
              <a:t>Modifier les Sous-titres</a:t>
            </a:r>
          </a:p>
        </p:txBody>
      </p:sp>
    </p:spTree>
    <p:extLst>
      <p:ext uri="{BB962C8B-B14F-4D97-AF65-F5344CB8AC3E}">
        <p14:creationId xmlns:p14="http://schemas.microsoft.com/office/powerpoint/2010/main" val="836707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Espace réservé du titre 11"/>
          <p:cNvSpPr>
            <a:spLocks noGrp="1"/>
          </p:cNvSpPr>
          <p:nvPr>
            <p:ph type="title"/>
          </p:nvPr>
        </p:nvSpPr>
        <p:spPr>
          <a:xfrm>
            <a:off x="1327225" y="56068"/>
            <a:ext cx="10515600" cy="1325563"/>
          </a:xfrm>
          <a:prstGeom prst="rect">
            <a:avLst/>
          </a:prstGeom>
        </p:spPr>
        <p:txBody>
          <a:bodyPr vert="horz" lIns="91440" tIns="45720" rIns="91440" bIns="45720" rtlCol="0" anchor="ctr">
            <a:normAutofit/>
          </a:bodyPr>
          <a:lstStyle/>
          <a:p>
            <a:r>
              <a:rPr lang="fr-FR" smtClean="0"/>
              <a:t>Modifiez le style du titre</a:t>
            </a:r>
            <a:endParaRPr lang="fr-FR" dirty="0"/>
          </a:p>
        </p:txBody>
      </p:sp>
      <p:sp>
        <p:nvSpPr>
          <p:cNvPr id="8" name="Espace réservé du pied de page 14"/>
          <p:cNvSpPr>
            <a:spLocks noGrp="1"/>
          </p:cNvSpPr>
          <p:nvPr>
            <p:ph type="ftr" sz="quarter" idx="3"/>
          </p:nvPr>
        </p:nvSpPr>
        <p:spPr>
          <a:xfrm>
            <a:off x="5601352" y="6424669"/>
            <a:ext cx="6241473" cy="294640"/>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a:r>
              <a:rPr lang="fr-FR" dirty="0" smtClean="0">
                <a:solidFill>
                  <a:schemeClr val="bg2">
                    <a:lumMod val="50000"/>
                  </a:schemeClr>
                </a:solidFill>
                <a:cs typeface="Gotham Book" pitchFamily="50" charset="0"/>
              </a:rPr>
              <a:t>Etablissement français du sang – [N</a:t>
            </a:r>
            <a:r>
              <a:rPr lang="fr-FR" sz="1100" dirty="0" smtClean="0">
                <a:solidFill>
                  <a:schemeClr val="bg2">
                    <a:lumMod val="50000"/>
                  </a:schemeClr>
                </a:solidFill>
                <a:cs typeface="Gotham Book" pitchFamily="50" charset="0"/>
              </a:rPr>
              <a:t>O</a:t>
            </a:r>
            <a:r>
              <a:rPr lang="fr-FR" dirty="0" smtClean="0">
                <a:solidFill>
                  <a:schemeClr val="bg2">
                    <a:lumMod val="50000"/>
                  </a:schemeClr>
                </a:solidFill>
                <a:cs typeface="Gotham Book" pitchFamily="50" charset="0"/>
              </a:rPr>
              <a:t>M DE LA PRESENTATION] - DATE</a:t>
            </a:r>
            <a:endParaRPr lang="fr-FR" dirty="0">
              <a:solidFill>
                <a:schemeClr val="bg2">
                  <a:lumMod val="50000"/>
                </a:schemeClr>
              </a:solidFill>
              <a:cs typeface="Gotham Book" pitchFamily="50" charset="0"/>
            </a:endParaRPr>
          </a:p>
        </p:txBody>
      </p:sp>
      <p:sp>
        <p:nvSpPr>
          <p:cNvPr id="9" name="Espace réservé du texte 12"/>
          <p:cNvSpPr>
            <a:spLocks noGrp="1"/>
          </p:cNvSpPr>
          <p:nvPr>
            <p:ph idx="1" hasCustomPrompt="1"/>
          </p:nvPr>
        </p:nvSpPr>
        <p:spPr>
          <a:xfrm>
            <a:off x="570345" y="1542754"/>
            <a:ext cx="10515600" cy="4351338"/>
          </a:xfrm>
          <a:prstGeom prst="rect">
            <a:avLst/>
          </a:prstGeom>
        </p:spPr>
        <p:txBody>
          <a:bodyPr vert="horz" lIns="91440" tIns="45720" rIns="91440" bIns="45720" rtlCol="0">
            <a:normAutofit/>
          </a:bodyPr>
          <a:lstStyle>
            <a:lvl1pPr>
              <a:defRPr/>
            </a:lvl1pPr>
          </a:lstStyle>
          <a:p>
            <a:pPr lvl="0"/>
            <a:r>
              <a:rPr lang="fr-FR" dirty="0" smtClean="0"/>
              <a:t>Modifier les styles du texte du masque</a:t>
            </a:r>
          </a:p>
          <a:p>
            <a:pPr lvl="0"/>
            <a:endParaRPr lang="fr-FR" dirty="0" smtClean="0"/>
          </a:p>
        </p:txBody>
      </p:sp>
    </p:spTree>
    <p:extLst>
      <p:ext uri="{BB962C8B-B14F-4D97-AF65-F5344CB8AC3E}">
        <p14:creationId xmlns:p14="http://schemas.microsoft.com/office/powerpoint/2010/main" val="3617103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cxnSp>
        <p:nvCxnSpPr>
          <p:cNvPr id="5" name="Straight Connector 81">
            <a:extLst>
              <a:ext uri="{FF2B5EF4-FFF2-40B4-BE49-F238E27FC236}">
                <a16:creationId xmlns:a16="http://schemas.microsoft.com/office/drawing/2014/main" id="{0BCAA7CC-1319-4138-B159-90AF7D03C249}"/>
              </a:ext>
            </a:extLst>
          </p:cNvPr>
          <p:cNvCxnSpPr>
            <a:cxnSpLocks/>
          </p:cNvCxnSpPr>
          <p:nvPr userDrawn="1"/>
        </p:nvCxnSpPr>
        <p:spPr>
          <a:xfrm>
            <a:off x="3406398" y="2378045"/>
            <a:ext cx="0" cy="3671773"/>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cxnSp>
        <p:nvCxnSpPr>
          <p:cNvPr id="8" name="Straight Connector 86">
            <a:extLst>
              <a:ext uri="{FF2B5EF4-FFF2-40B4-BE49-F238E27FC236}">
                <a16:creationId xmlns:a16="http://schemas.microsoft.com/office/drawing/2014/main" id="{5C6E4C83-F7E8-4776-95F6-116646169C58}"/>
              </a:ext>
            </a:extLst>
          </p:cNvPr>
          <p:cNvCxnSpPr>
            <a:cxnSpLocks/>
          </p:cNvCxnSpPr>
          <p:nvPr userDrawn="1"/>
        </p:nvCxnSpPr>
        <p:spPr>
          <a:xfrm>
            <a:off x="5452912" y="3531930"/>
            <a:ext cx="0" cy="2517888"/>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cxnSp>
        <p:nvCxnSpPr>
          <p:cNvPr id="11" name="Straight Connector 111">
            <a:extLst>
              <a:ext uri="{FF2B5EF4-FFF2-40B4-BE49-F238E27FC236}">
                <a16:creationId xmlns:a16="http://schemas.microsoft.com/office/drawing/2014/main" id="{428F9F67-264C-4A53-94BA-9E51CDC03AF6}"/>
              </a:ext>
            </a:extLst>
          </p:cNvPr>
          <p:cNvCxnSpPr>
            <a:cxnSpLocks/>
          </p:cNvCxnSpPr>
          <p:nvPr userDrawn="1"/>
        </p:nvCxnSpPr>
        <p:spPr>
          <a:xfrm>
            <a:off x="7505834" y="2378045"/>
            <a:ext cx="0" cy="3736428"/>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cxnSp>
        <p:nvCxnSpPr>
          <p:cNvPr id="14" name="Straight Connector 116">
            <a:extLst>
              <a:ext uri="{FF2B5EF4-FFF2-40B4-BE49-F238E27FC236}">
                <a16:creationId xmlns:a16="http://schemas.microsoft.com/office/drawing/2014/main" id="{50CF6070-BE66-471D-A18B-0CA251663E40}"/>
              </a:ext>
            </a:extLst>
          </p:cNvPr>
          <p:cNvCxnSpPr>
            <a:cxnSpLocks/>
          </p:cNvCxnSpPr>
          <p:nvPr userDrawn="1"/>
        </p:nvCxnSpPr>
        <p:spPr>
          <a:xfrm>
            <a:off x="1351455" y="3531930"/>
            <a:ext cx="0" cy="2296215"/>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cxnSp>
        <p:nvCxnSpPr>
          <p:cNvPr id="17" name="Straight Connector 121">
            <a:extLst>
              <a:ext uri="{FF2B5EF4-FFF2-40B4-BE49-F238E27FC236}">
                <a16:creationId xmlns:a16="http://schemas.microsoft.com/office/drawing/2014/main" id="{AB5D68B4-15C5-4119-9CB0-9DBE8B8A835E}"/>
              </a:ext>
            </a:extLst>
          </p:cNvPr>
          <p:cNvCxnSpPr>
            <a:cxnSpLocks/>
          </p:cNvCxnSpPr>
          <p:nvPr userDrawn="1"/>
        </p:nvCxnSpPr>
        <p:spPr>
          <a:xfrm flipH="1">
            <a:off x="9568896" y="3531930"/>
            <a:ext cx="8430" cy="2582543"/>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sp>
        <p:nvSpPr>
          <p:cNvPr id="18" name="Espace réservé du titre 11"/>
          <p:cNvSpPr>
            <a:spLocks noGrp="1"/>
          </p:cNvSpPr>
          <p:nvPr>
            <p:ph type="title"/>
          </p:nvPr>
        </p:nvSpPr>
        <p:spPr>
          <a:xfrm>
            <a:off x="1327225" y="56068"/>
            <a:ext cx="10515600" cy="1325563"/>
          </a:xfrm>
          <a:prstGeom prst="rect">
            <a:avLst/>
          </a:prstGeom>
        </p:spPr>
        <p:txBody>
          <a:bodyPr vert="horz" lIns="91440" tIns="45720" rIns="91440" bIns="45720" rtlCol="0" anchor="ctr">
            <a:normAutofit/>
          </a:bodyPr>
          <a:lstStyle/>
          <a:p>
            <a:r>
              <a:rPr lang="fr-FR" smtClean="0"/>
              <a:t>Modifiez le style du titre</a:t>
            </a:r>
            <a:endParaRPr lang="fr-FR" dirty="0"/>
          </a:p>
        </p:txBody>
      </p:sp>
      <p:sp>
        <p:nvSpPr>
          <p:cNvPr id="19" name="Espace réservé du pied de page 14"/>
          <p:cNvSpPr>
            <a:spLocks noGrp="1"/>
          </p:cNvSpPr>
          <p:nvPr>
            <p:ph type="ftr" sz="quarter" idx="3"/>
          </p:nvPr>
        </p:nvSpPr>
        <p:spPr>
          <a:xfrm>
            <a:off x="5601352" y="6424669"/>
            <a:ext cx="6241473" cy="294640"/>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a:r>
              <a:rPr lang="fr-FR" sz="1200" dirty="0" smtClean="0">
                <a:solidFill>
                  <a:schemeClr val="bg2">
                    <a:lumMod val="50000"/>
                  </a:schemeClr>
                </a:solidFill>
                <a:latin typeface="Gotham Book" pitchFamily="50" charset="0"/>
                <a:cs typeface="Gotham Book" pitchFamily="50" charset="0"/>
              </a:rPr>
              <a:t>Etablissement français du sang – [NOM DE LA PRESENTATION] - DATE</a:t>
            </a:r>
            <a:endParaRPr lang="fr-FR" sz="1200" dirty="0">
              <a:solidFill>
                <a:schemeClr val="bg2">
                  <a:lumMod val="50000"/>
                </a:schemeClr>
              </a:solidFill>
              <a:latin typeface="Gotham Book" pitchFamily="50" charset="0"/>
              <a:cs typeface="Gotham Book" pitchFamily="50" charset="0"/>
            </a:endParaRPr>
          </a:p>
        </p:txBody>
      </p:sp>
      <p:sp>
        <p:nvSpPr>
          <p:cNvPr id="25" name="Espace réservé du texte 12"/>
          <p:cNvSpPr>
            <a:spLocks noGrp="1"/>
          </p:cNvSpPr>
          <p:nvPr>
            <p:ph idx="14" hasCustomPrompt="1"/>
          </p:nvPr>
        </p:nvSpPr>
        <p:spPr>
          <a:xfrm>
            <a:off x="1209886" y="3124830"/>
            <a:ext cx="1699397" cy="326340"/>
          </a:xfrm>
          <a:prstGeom prst="rect">
            <a:avLst/>
          </a:prstGeom>
        </p:spPr>
        <p:txBody>
          <a:bodyPr vert="horz" lIns="91440" tIns="45720" rIns="91440" bIns="45720" rtlCol="0">
            <a:normAutofit/>
          </a:bodyPr>
          <a:lstStyle>
            <a:lvl1pPr>
              <a:defRPr sz="1600">
                <a:solidFill>
                  <a:srgbClr val="DF2C26"/>
                </a:solidFill>
                <a:latin typeface="Gotham Bold" pitchFamily="50" charset="0"/>
                <a:cs typeface="Gotham Bold" pitchFamily="50" charset="0"/>
              </a:defRPr>
            </a:lvl1pPr>
          </a:lstStyle>
          <a:p>
            <a:pPr lvl="0"/>
            <a:r>
              <a:rPr lang="fr-FR" dirty="0" smtClean="0"/>
              <a:t>DATE 1</a:t>
            </a:r>
          </a:p>
          <a:p>
            <a:pPr lvl="0"/>
            <a:endParaRPr lang="fr-FR" dirty="0" smtClean="0"/>
          </a:p>
        </p:txBody>
      </p:sp>
      <p:sp>
        <p:nvSpPr>
          <p:cNvPr id="26" name="Espace réservé du texte 12"/>
          <p:cNvSpPr>
            <a:spLocks noGrp="1"/>
          </p:cNvSpPr>
          <p:nvPr>
            <p:ph idx="15" hasCustomPrompt="1"/>
          </p:nvPr>
        </p:nvSpPr>
        <p:spPr>
          <a:xfrm>
            <a:off x="3406398" y="1964472"/>
            <a:ext cx="1699397" cy="326340"/>
          </a:xfrm>
          <a:prstGeom prst="rect">
            <a:avLst/>
          </a:prstGeom>
        </p:spPr>
        <p:txBody>
          <a:bodyPr vert="horz" lIns="91440" tIns="45720" rIns="91440" bIns="45720" rtlCol="0">
            <a:normAutofit/>
          </a:bodyPr>
          <a:lstStyle>
            <a:lvl1pPr>
              <a:defRPr sz="1600">
                <a:solidFill>
                  <a:srgbClr val="DF2C26"/>
                </a:solidFill>
                <a:latin typeface="Gotham Bold" pitchFamily="50" charset="0"/>
                <a:cs typeface="Gotham Bold" pitchFamily="50" charset="0"/>
              </a:defRPr>
            </a:lvl1pPr>
          </a:lstStyle>
          <a:p>
            <a:pPr lvl="0"/>
            <a:r>
              <a:rPr lang="fr-FR" dirty="0" smtClean="0"/>
              <a:t>DATE 2</a:t>
            </a:r>
          </a:p>
          <a:p>
            <a:pPr lvl="0"/>
            <a:endParaRPr lang="fr-FR" dirty="0" smtClean="0"/>
          </a:p>
        </p:txBody>
      </p:sp>
      <p:sp>
        <p:nvSpPr>
          <p:cNvPr id="27" name="Espace réservé du texte 12"/>
          <p:cNvSpPr>
            <a:spLocks noGrp="1"/>
          </p:cNvSpPr>
          <p:nvPr>
            <p:ph idx="16" hasCustomPrompt="1"/>
          </p:nvPr>
        </p:nvSpPr>
        <p:spPr>
          <a:xfrm>
            <a:off x="5416848" y="3124830"/>
            <a:ext cx="1699397" cy="326340"/>
          </a:xfrm>
          <a:prstGeom prst="rect">
            <a:avLst/>
          </a:prstGeom>
        </p:spPr>
        <p:txBody>
          <a:bodyPr vert="horz" lIns="91440" tIns="45720" rIns="91440" bIns="45720" rtlCol="0">
            <a:normAutofit/>
          </a:bodyPr>
          <a:lstStyle>
            <a:lvl1pPr>
              <a:defRPr sz="1600">
                <a:solidFill>
                  <a:srgbClr val="DF2C26"/>
                </a:solidFill>
                <a:latin typeface="Gotham Bold" pitchFamily="50" charset="0"/>
                <a:cs typeface="Gotham Bold" pitchFamily="50" charset="0"/>
              </a:defRPr>
            </a:lvl1pPr>
          </a:lstStyle>
          <a:p>
            <a:pPr lvl="0"/>
            <a:r>
              <a:rPr lang="fr-FR" dirty="0" smtClean="0"/>
              <a:t>DATE 3</a:t>
            </a:r>
          </a:p>
          <a:p>
            <a:pPr lvl="0"/>
            <a:endParaRPr lang="fr-FR" dirty="0" smtClean="0"/>
          </a:p>
        </p:txBody>
      </p:sp>
      <p:sp>
        <p:nvSpPr>
          <p:cNvPr id="28" name="Espace réservé du texte 12"/>
          <p:cNvSpPr>
            <a:spLocks noGrp="1"/>
          </p:cNvSpPr>
          <p:nvPr>
            <p:ph idx="17" hasCustomPrompt="1"/>
          </p:nvPr>
        </p:nvSpPr>
        <p:spPr>
          <a:xfrm>
            <a:off x="7505834" y="1904679"/>
            <a:ext cx="1699397" cy="326340"/>
          </a:xfrm>
          <a:prstGeom prst="rect">
            <a:avLst/>
          </a:prstGeom>
        </p:spPr>
        <p:txBody>
          <a:bodyPr vert="horz" lIns="91440" tIns="45720" rIns="91440" bIns="45720" rtlCol="0">
            <a:normAutofit/>
          </a:bodyPr>
          <a:lstStyle>
            <a:lvl1pPr>
              <a:defRPr sz="1600">
                <a:solidFill>
                  <a:srgbClr val="DF2C26"/>
                </a:solidFill>
                <a:latin typeface="Gotham Bold" pitchFamily="50" charset="0"/>
                <a:cs typeface="Gotham Bold" pitchFamily="50" charset="0"/>
              </a:defRPr>
            </a:lvl1pPr>
          </a:lstStyle>
          <a:p>
            <a:pPr lvl="0"/>
            <a:r>
              <a:rPr lang="fr-FR" dirty="0" smtClean="0"/>
              <a:t>DATE 4</a:t>
            </a:r>
          </a:p>
        </p:txBody>
      </p:sp>
      <p:sp>
        <p:nvSpPr>
          <p:cNvPr id="29" name="Espace réservé du texte 12"/>
          <p:cNvSpPr>
            <a:spLocks noGrp="1"/>
          </p:cNvSpPr>
          <p:nvPr>
            <p:ph idx="18" hasCustomPrompt="1"/>
          </p:nvPr>
        </p:nvSpPr>
        <p:spPr>
          <a:xfrm>
            <a:off x="9500842" y="3093970"/>
            <a:ext cx="1699397" cy="326340"/>
          </a:xfrm>
          <a:prstGeom prst="rect">
            <a:avLst/>
          </a:prstGeom>
        </p:spPr>
        <p:txBody>
          <a:bodyPr vert="horz" lIns="91440" tIns="45720" rIns="91440" bIns="45720" rtlCol="0">
            <a:normAutofit/>
          </a:bodyPr>
          <a:lstStyle>
            <a:lvl1pPr>
              <a:defRPr sz="1600">
                <a:solidFill>
                  <a:srgbClr val="DF2C26"/>
                </a:solidFill>
                <a:latin typeface="Gotham Bold" pitchFamily="50" charset="0"/>
                <a:cs typeface="Gotham Bold" pitchFamily="50" charset="0"/>
              </a:defRPr>
            </a:lvl1pPr>
          </a:lstStyle>
          <a:p>
            <a:pPr lvl="0"/>
            <a:r>
              <a:rPr lang="fr-FR" dirty="0" smtClean="0"/>
              <a:t>DATE 5</a:t>
            </a:r>
          </a:p>
          <a:p>
            <a:pPr lvl="0"/>
            <a:endParaRPr lang="fr-FR" dirty="0" smtClean="0"/>
          </a:p>
        </p:txBody>
      </p:sp>
      <p:sp>
        <p:nvSpPr>
          <p:cNvPr id="37" name="Espace réservé du texte 36"/>
          <p:cNvSpPr>
            <a:spLocks noGrp="1"/>
          </p:cNvSpPr>
          <p:nvPr>
            <p:ph type="body" sz="quarter" idx="19"/>
          </p:nvPr>
        </p:nvSpPr>
        <p:spPr>
          <a:xfrm>
            <a:off x="1468438" y="3532188"/>
            <a:ext cx="1504950" cy="2295525"/>
          </a:xfrm>
          <a:prstGeom prst="rect">
            <a:avLst/>
          </a:prstGeom>
        </p:spPr>
        <p:txBody>
          <a:bodyPr/>
          <a:lstStyle>
            <a:lvl1pPr marL="0" indent="0">
              <a:buNone/>
              <a:defRPr sz="1400"/>
            </a:lvl1pPr>
          </a:lstStyle>
          <a:p>
            <a:pPr lvl="0"/>
            <a:r>
              <a:rPr lang="fr-FR" smtClean="0"/>
              <a:t>Modifier les styles du texte du masque</a:t>
            </a:r>
          </a:p>
        </p:txBody>
      </p:sp>
      <p:sp>
        <p:nvSpPr>
          <p:cNvPr id="38" name="Espace réservé du texte 36"/>
          <p:cNvSpPr>
            <a:spLocks noGrp="1"/>
          </p:cNvSpPr>
          <p:nvPr>
            <p:ph type="body" sz="quarter" idx="20"/>
          </p:nvPr>
        </p:nvSpPr>
        <p:spPr>
          <a:xfrm>
            <a:off x="3514951" y="2495349"/>
            <a:ext cx="1504950" cy="2295525"/>
          </a:xfrm>
          <a:prstGeom prst="rect">
            <a:avLst/>
          </a:prstGeom>
        </p:spPr>
        <p:txBody>
          <a:bodyPr/>
          <a:lstStyle>
            <a:lvl1pPr marL="0" indent="0">
              <a:buNone/>
              <a:defRPr sz="1400"/>
            </a:lvl1pPr>
          </a:lstStyle>
          <a:p>
            <a:pPr lvl="0"/>
            <a:r>
              <a:rPr lang="fr-FR" smtClean="0"/>
              <a:t>Modifier les styles du texte du masque</a:t>
            </a:r>
          </a:p>
        </p:txBody>
      </p:sp>
      <p:sp>
        <p:nvSpPr>
          <p:cNvPr id="39" name="Espace réservé du texte 36"/>
          <p:cNvSpPr>
            <a:spLocks noGrp="1"/>
          </p:cNvSpPr>
          <p:nvPr>
            <p:ph type="body" sz="quarter" idx="21"/>
          </p:nvPr>
        </p:nvSpPr>
        <p:spPr>
          <a:xfrm>
            <a:off x="5578012" y="3552810"/>
            <a:ext cx="1504950" cy="2295525"/>
          </a:xfrm>
          <a:prstGeom prst="rect">
            <a:avLst/>
          </a:prstGeom>
        </p:spPr>
        <p:txBody>
          <a:bodyPr/>
          <a:lstStyle>
            <a:lvl1pPr marL="0" indent="0">
              <a:buNone/>
              <a:defRPr sz="1400"/>
            </a:lvl1pPr>
          </a:lstStyle>
          <a:p>
            <a:pPr lvl="0"/>
            <a:r>
              <a:rPr lang="fr-FR" smtClean="0"/>
              <a:t>Modifier les styles du texte du masque</a:t>
            </a:r>
          </a:p>
        </p:txBody>
      </p:sp>
      <p:sp>
        <p:nvSpPr>
          <p:cNvPr id="40" name="Espace réservé du texte 36"/>
          <p:cNvSpPr>
            <a:spLocks noGrp="1"/>
          </p:cNvSpPr>
          <p:nvPr>
            <p:ph type="body" sz="quarter" idx="22"/>
          </p:nvPr>
        </p:nvSpPr>
        <p:spPr>
          <a:xfrm>
            <a:off x="7636142" y="2378045"/>
            <a:ext cx="1504950" cy="2295525"/>
          </a:xfrm>
          <a:prstGeom prst="rect">
            <a:avLst/>
          </a:prstGeom>
        </p:spPr>
        <p:txBody>
          <a:bodyPr/>
          <a:lstStyle>
            <a:lvl1pPr marL="0" indent="0">
              <a:buNone/>
              <a:defRPr sz="1400"/>
            </a:lvl1pPr>
          </a:lstStyle>
          <a:p>
            <a:pPr lvl="0"/>
            <a:r>
              <a:rPr lang="fr-FR" smtClean="0"/>
              <a:t>Modifier les styles du texte du masque</a:t>
            </a:r>
          </a:p>
        </p:txBody>
      </p:sp>
      <p:sp>
        <p:nvSpPr>
          <p:cNvPr id="41" name="Espace réservé du texte 36"/>
          <p:cNvSpPr>
            <a:spLocks noGrp="1"/>
          </p:cNvSpPr>
          <p:nvPr>
            <p:ph type="body" sz="quarter" idx="23"/>
          </p:nvPr>
        </p:nvSpPr>
        <p:spPr>
          <a:xfrm>
            <a:off x="9695289" y="3552810"/>
            <a:ext cx="1504950" cy="2295525"/>
          </a:xfrm>
          <a:prstGeom prst="rect">
            <a:avLst/>
          </a:prstGeom>
        </p:spPr>
        <p:txBody>
          <a:bodyPr/>
          <a:lstStyle>
            <a:lvl1pPr marL="0" indent="0">
              <a:buNone/>
              <a:defRPr sz="1400"/>
            </a:lvl1pPr>
          </a:lstStyle>
          <a:p>
            <a:pPr lvl="0"/>
            <a:r>
              <a:rPr lang="fr-FR" smtClean="0"/>
              <a:t>Modifier les styles du texte du masque</a:t>
            </a:r>
          </a:p>
        </p:txBody>
      </p:sp>
    </p:spTree>
    <p:extLst>
      <p:ext uri="{BB962C8B-B14F-4D97-AF65-F5344CB8AC3E}">
        <p14:creationId xmlns:p14="http://schemas.microsoft.com/office/powerpoint/2010/main" val="663884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879E336-F266-4E44-9843-29516C10D335}"/>
              </a:ext>
            </a:extLst>
          </p:cNvPr>
          <p:cNvGrpSpPr/>
          <p:nvPr userDrawn="1"/>
        </p:nvGrpSpPr>
        <p:grpSpPr>
          <a:xfrm>
            <a:off x="1562631" y="475772"/>
            <a:ext cx="2861587" cy="5629465"/>
            <a:chOff x="1665513" y="728663"/>
            <a:chExt cx="2657904" cy="5400000"/>
          </a:xfrm>
          <a:solidFill>
            <a:schemeClr val="tx1"/>
          </a:solidFill>
          <a:effectLst>
            <a:outerShdw blurRad="190500" dist="127000" dir="8100000" algn="tr" rotWithShape="0">
              <a:prstClr val="black">
                <a:alpha val="20000"/>
              </a:prstClr>
            </a:outerShdw>
          </a:effectLst>
        </p:grpSpPr>
        <p:grpSp>
          <p:nvGrpSpPr>
            <p:cNvPr id="4" name="Group 8">
              <a:extLst>
                <a:ext uri="{FF2B5EF4-FFF2-40B4-BE49-F238E27FC236}">
                  <a16:creationId xmlns:a16="http://schemas.microsoft.com/office/drawing/2014/main" id="{DB970A87-F4AF-4860-9B1E-3226EF5D5AA6}"/>
                </a:ext>
              </a:extLst>
            </p:cNvPr>
            <p:cNvGrpSpPr/>
            <p:nvPr/>
          </p:nvGrpSpPr>
          <p:grpSpPr>
            <a:xfrm>
              <a:off x="1665513" y="728663"/>
              <a:ext cx="2657904" cy="5400000"/>
              <a:chOff x="1919860" y="728663"/>
              <a:chExt cx="2657904" cy="5400000"/>
            </a:xfrm>
            <a:grpFill/>
          </p:grpSpPr>
          <p:sp>
            <p:nvSpPr>
              <p:cNvPr id="6" name="Freeform: Shape 9">
                <a:extLst>
                  <a:ext uri="{FF2B5EF4-FFF2-40B4-BE49-F238E27FC236}">
                    <a16:creationId xmlns:a16="http://schemas.microsoft.com/office/drawing/2014/main" id="{2151CAF2-63CC-49DA-8667-4DA594D15664}"/>
                  </a:ext>
                </a:extLst>
              </p:cNvPr>
              <p:cNvSpPr/>
              <p:nvPr/>
            </p:nvSpPr>
            <p:spPr>
              <a:xfrm>
                <a:off x="1951621" y="728663"/>
                <a:ext cx="2592000" cy="5400000"/>
              </a:xfrm>
              <a:custGeom>
                <a:avLst/>
                <a:gdLst>
                  <a:gd name="connsiteX0" fmla="*/ 274337 w 2592000"/>
                  <a:gd name="connsiteY0" fmla="*/ 0 h 5400000"/>
                  <a:gd name="connsiteX1" fmla="*/ 2317663 w 2592000"/>
                  <a:gd name="connsiteY1" fmla="*/ 0 h 5400000"/>
                  <a:gd name="connsiteX2" fmla="*/ 2592000 w 2592000"/>
                  <a:gd name="connsiteY2" fmla="*/ 274337 h 5400000"/>
                  <a:gd name="connsiteX3" fmla="*/ 2592000 w 2592000"/>
                  <a:gd name="connsiteY3" fmla="*/ 5125663 h 5400000"/>
                  <a:gd name="connsiteX4" fmla="*/ 2317663 w 2592000"/>
                  <a:gd name="connsiteY4" fmla="*/ 5400000 h 5400000"/>
                  <a:gd name="connsiteX5" fmla="*/ 1435932 w 2592000"/>
                  <a:gd name="connsiteY5" fmla="*/ 5400000 h 5400000"/>
                  <a:gd name="connsiteX6" fmla="*/ 1432754 w 2592000"/>
                  <a:gd name="connsiteY6" fmla="*/ 5387288 h 5400000"/>
                  <a:gd name="connsiteX7" fmla="*/ 1159246 w 2592000"/>
                  <a:gd name="connsiteY7" fmla="*/ 5387288 h 5400000"/>
                  <a:gd name="connsiteX8" fmla="*/ 1156068 w 2592000"/>
                  <a:gd name="connsiteY8" fmla="*/ 5400000 h 5400000"/>
                  <a:gd name="connsiteX9" fmla="*/ 274337 w 2592000"/>
                  <a:gd name="connsiteY9" fmla="*/ 5400000 h 5400000"/>
                  <a:gd name="connsiteX10" fmla="*/ 0 w 2592000"/>
                  <a:gd name="connsiteY10" fmla="*/ 5125663 h 5400000"/>
                  <a:gd name="connsiteX11" fmla="*/ 0 w 2592000"/>
                  <a:gd name="connsiteY11" fmla="*/ 274337 h 5400000"/>
                  <a:gd name="connsiteX12" fmla="*/ 274337 w 2592000"/>
                  <a:gd name="connsiteY12" fmla="*/ 0 h 54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92000" h="5400000">
                    <a:moveTo>
                      <a:pt x="274337" y="0"/>
                    </a:moveTo>
                    <a:lnTo>
                      <a:pt x="2317663" y="0"/>
                    </a:lnTo>
                    <a:cubicBezTo>
                      <a:pt x="2469175" y="0"/>
                      <a:pt x="2592000" y="122825"/>
                      <a:pt x="2592000" y="274337"/>
                    </a:cubicBezTo>
                    <a:lnTo>
                      <a:pt x="2592000" y="5125663"/>
                    </a:lnTo>
                    <a:cubicBezTo>
                      <a:pt x="2592000" y="5277175"/>
                      <a:pt x="2469175" y="5400000"/>
                      <a:pt x="2317663" y="5400000"/>
                    </a:cubicBezTo>
                    <a:lnTo>
                      <a:pt x="1435932" y="5400000"/>
                    </a:lnTo>
                    <a:lnTo>
                      <a:pt x="1432754" y="5387288"/>
                    </a:lnTo>
                    <a:lnTo>
                      <a:pt x="1159246" y="5387288"/>
                    </a:lnTo>
                    <a:lnTo>
                      <a:pt x="1156068" y="5400000"/>
                    </a:lnTo>
                    <a:lnTo>
                      <a:pt x="274337" y="5400000"/>
                    </a:lnTo>
                    <a:cubicBezTo>
                      <a:pt x="122825" y="5400000"/>
                      <a:pt x="0" y="5277175"/>
                      <a:pt x="0" y="5125663"/>
                    </a:cubicBezTo>
                    <a:lnTo>
                      <a:pt x="0" y="274337"/>
                    </a:lnTo>
                    <a:cubicBezTo>
                      <a:pt x="0" y="122825"/>
                      <a:pt x="122825" y="0"/>
                      <a:pt x="274337" y="0"/>
                    </a:cubicBezTo>
                    <a:close/>
                  </a:path>
                </a:pathLst>
              </a:cu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Freeform: Shape 14">
                <a:extLst>
                  <a:ext uri="{FF2B5EF4-FFF2-40B4-BE49-F238E27FC236}">
                    <a16:creationId xmlns:a16="http://schemas.microsoft.com/office/drawing/2014/main" id="{6BCD18DB-AE18-451A-8B78-4A934752DA05}"/>
                  </a:ext>
                </a:extLst>
              </p:cNvPr>
              <p:cNvSpPr/>
              <p:nvPr/>
            </p:nvSpPr>
            <p:spPr>
              <a:xfrm rot="5400000">
                <a:off x="4384694" y="2599751"/>
                <a:ext cx="360000" cy="26141"/>
              </a:xfrm>
              <a:custGeom>
                <a:avLst/>
                <a:gdLst>
                  <a:gd name="connsiteX0" fmla="*/ 0 w 360000"/>
                  <a:gd name="connsiteY0" fmla="*/ 26141 h 26141"/>
                  <a:gd name="connsiteX1" fmla="*/ 0 w 360000"/>
                  <a:gd name="connsiteY1" fmla="*/ 18000 h 26141"/>
                  <a:gd name="connsiteX2" fmla="*/ 18000 w 360000"/>
                  <a:gd name="connsiteY2" fmla="*/ 0 h 26141"/>
                  <a:gd name="connsiteX3" fmla="*/ 342000 w 360000"/>
                  <a:gd name="connsiteY3" fmla="*/ 0 h 26141"/>
                  <a:gd name="connsiteX4" fmla="*/ 360000 w 360000"/>
                  <a:gd name="connsiteY4" fmla="*/ 18000 h 26141"/>
                  <a:gd name="connsiteX5" fmla="*/ 360000 w 360000"/>
                  <a:gd name="connsiteY5" fmla="*/ 26141 h 2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000" h="26141">
                    <a:moveTo>
                      <a:pt x="0" y="26141"/>
                    </a:moveTo>
                    <a:lnTo>
                      <a:pt x="0" y="18000"/>
                    </a:lnTo>
                    <a:cubicBezTo>
                      <a:pt x="0" y="8059"/>
                      <a:pt x="8059" y="0"/>
                      <a:pt x="18000" y="0"/>
                    </a:cubicBezTo>
                    <a:lnTo>
                      <a:pt x="342000" y="0"/>
                    </a:lnTo>
                    <a:cubicBezTo>
                      <a:pt x="351941" y="0"/>
                      <a:pt x="360000" y="8059"/>
                      <a:pt x="360000" y="18000"/>
                    </a:cubicBezTo>
                    <a:lnTo>
                      <a:pt x="360000" y="26141"/>
                    </a:lnTo>
                    <a:close/>
                  </a:path>
                </a:pathLst>
              </a:cu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reeform: Shape 15">
                <a:extLst>
                  <a:ext uri="{FF2B5EF4-FFF2-40B4-BE49-F238E27FC236}">
                    <a16:creationId xmlns:a16="http://schemas.microsoft.com/office/drawing/2014/main" id="{E4DE6ABB-EF6C-4262-8944-C7A20307ED0F}"/>
                  </a:ext>
                </a:extLst>
              </p:cNvPr>
              <p:cNvSpPr/>
              <p:nvPr/>
            </p:nvSpPr>
            <p:spPr>
              <a:xfrm rot="16200000" flipH="1">
                <a:off x="1788931" y="2635754"/>
                <a:ext cx="288000" cy="26141"/>
              </a:xfrm>
              <a:custGeom>
                <a:avLst/>
                <a:gdLst>
                  <a:gd name="connsiteX0" fmla="*/ 0 w 288000"/>
                  <a:gd name="connsiteY0" fmla="*/ 26141 h 26141"/>
                  <a:gd name="connsiteX1" fmla="*/ 0 w 288000"/>
                  <a:gd name="connsiteY1" fmla="*/ 18000 h 26141"/>
                  <a:gd name="connsiteX2" fmla="*/ 18000 w 288000"/>
                  <a:gd name="connsiteY2" fmla="*/ 0 h 26141"/>
                  <a:gd name="connsiteX3" fmla="*/ 270000 w 288000"/>
                  <a:gd name="connsiteY3" fmla="*/ 0 h 26141"/>
                  <a:gd name="connsiteX4" fmla="*/ 288000 w 288000"/>
                  <a:gd name="connsiteY4" fmla="*/ 18000 h 26141"/>
                  <a:gd name="connsiteX5" fmla="*/ 288000 w 288000"/>
                  <a:gd name="connsiteY5" fmla="*/ 26141 h 2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8000" h="26141">
                    <a:moveTo>
                      <a:pt x="0" y="26141"/>
                    </a:moveTo>
                    <a:lnTo>
                      <a:pt x="0" y="18000"/>
                    </a:lnTo>
                    <a:cubicBezTo>
                      <a:pt x="0" y="8059"/>
                      <a:pt x="8059" y="0"/>
                      <a:pt x="18000" y="0"/>
                    </a:cubicBezTo>
                    <a:lnTo>
                      <a:pt x="270000" y="0"/>
                    </a:lnTo>
                    <a:cubicBezTo>
                      <a:pt x="279941" y="0"/>
                      <a:pt x="288000" y="8059"/>
                      <a:pt x="288000" y="18000"/>
                    </a:cubicBezTo>
                    <a:lnTo>
                      <a:pt x="288000" y="26141"/>
                    </a:lnTo>
                    <a:close/>
                  </a:path>
                </a:pathLst>
              </a:cu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reeform: Shape 16">
                <a:extLst>
                  <a:ext uri="{FF2B5EF4-FFF2-40B4-BE49-F238E27FC236}">
                    <a16:creationId xmlns:a16="http://schemas.microsoft.com/office/drawing/2014/main" id="{BA7D0CE1-DE71-47A1-8981-E441A644F34F}"/>
                  </a:ext>
                </a:extLst>
              </p:cNvPr>
              <p:cNvSpPr/>
              <p:nvPr/>
            </p:nvSpPr>
            <p:spPr>
              <a:xfrm rot="16200000" flipH="1">
                <a:off x="1788932" y="2275751"/>
                <a:ext cx="288000" cy="26141"/>
              </a:xfrm>
              <a:custGeom>
                <a:avLst/>
                <a:gdLst>
                  <a:gd name="connsiteX0" fmla="*/ 0 w 288000"/>
                  <a:gd name="connsiteY0" fmla="*/ 26141 h 26141"/>
                  <a:gd name="connsiteX1" fmla="*/ 0 w 288000"/>
                  <a:gd name="connsiteY1" fmla="*/ 18000 h 26141"/>
                  <a:gd name="connsiteX2" fmla="*/ 18000 w 288000"/>
                  <a:gd name="connsiteY2" fmla="*/ 0 h 26141"/>
                  <a:gd name="connsiteX3" fmla="*/ 270000 w 288000"/>
                  <a:gd name="connsiteY3" fmla="*/ 0 h 26141"/>
                  <a:gd name="connsiteX4" fmla="*/ 288000 w 288000"/>
                  <a:gd name="connsiteY4" fmla="*/ 18000 h 26141"/>
                  <a:gd name="connsiteX5" fmla="*/ 288000 w 288000"/>
                  <a:gd name="connsiteY5" fmla="*/ 26141 h 2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8000" h="26141">
                    <a:moveTo>
                      <a:pt x="0" y="26141"/>
                    </a:moveTo>
                    <a:lnTo>
                      <a:pt x="0" y="18000"/>
                    </a:lnTo>
                    <a:cubicBezTo>
                      <a:pt x="0" y="8059"/>
                      <a:pt x="8059" y="0"/>
                      <a:pt x="18000" y="0"/>
                    </a:cubicBezTo>
                    <a:lnTo>
                      <a:pt x="270000" y="0"/>
                    </a:lnTo>
                    <a:cubicBezTo>
                      <a:pt x="279941" y="0"/>
                      <a:pt x="288000" y="8059"/>
                      <a:pt x="288000" y="18000"/>
                    </a:cubicBezTo>
                    <a:lnTo>
                      <a:pt x="288000" y="26141"/>
                    </a:lnTo>
                    <a:close/>
                  </a:path>
                </a:pathLst>
              </a:cu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5" name="Freeform: Shape 17">
              <a:extLst>
                <a:ext uri="{FF2B5EF4-FFF2-40B4-BE49-F238E27FC236}">
                  <a16:creationId xmlns:a16="http://schemas.microsoft.com/office/drawing/2014/main" id="{9090F605-D091-49A0-B2B7-82F55915B39A}"/>
                </a:ext>
              </a:extLst>
            </p:cNvPr>
            <p:cNvSpPr/>
            <p:nvPr/>
          </p:nvSpPr>
          <p:spPr>
            <a:xfrm>
              <a:off x="1725465" y="755663"/>
              <a:ext cx="2538000" cy="5346000"/>
            </a:xfrm>
            <a:custGeom>
              <a:avLst/>
              <a:gdLst>
                <a:gd name="connsiteX0" fmla="*/ 251973 w 2538000"/>
                <a:gd name="connsiteY0" fmla="*/ 0 h 5346000"/>
                <a:gd name="connsiteX1" fmla="*/ 891001 w 2538000"/>
                <a:gd name="connsiteY1" fmla="*/ 0 h 5346000"/>
                <a:gd name="connsiteX2" fmla="*/ 899789 w 2538000"/>
                <a:gd name="connsiteY2" fmla="*/ 17999 h 5346000"/>
                <a:gd name="connsiteX3" fmla="*/ 1638211 w 2538000"/>
                <a:gd name="connsiteY3" fmla="*/ 17999 h 5346000"/>
                <a:gd name="connsiteX4" fmla="*/ 1647000 w 2538000"/>
                <a:gd name="connsiteY4" fmla="*/ 0 h 5346000"/>
                <a:gd name="connsiteX5" fmla="*/ 2286027 w 2538000"/>
                <a:gd name="connsiteY5" fmla="*/ 0 h 5346000"/>
                <a:gd name="connsiteX6" fmla="*/ 2538000 w 2538000"/>
                <a:gd name="connsiteY6" fmla="*/ 251973 h 5346000"/>
                <a:gd name="connsiteX7" fmla="*/ 2538000 w 2538000"/>
                <a:gd name="connsiteY7" fmla="*/ 5094027 h 5346000"/>
                <a:gd name="connsiteX8" fmla="*/ 2286027 w 2538000"/>
                <a:gd name="connsiteY8" fmla="*/ 5346000 h 5346000"/>
                <a:gd name="connsiteX9" fmla="*/ 251973 w 2538000"/>
                <a:gd name="connsiteY9" fmla="*/ 5346000 h 5346000"/>
                <a:gd name="connsiteX10" fmla="*/ 0 w 2538000"/>
                <a:gd name="connsiteY10" fmla="*/ 5094027 h 5346000"/>
                <a:gd name="connsiteX11" fmla="*/ 0 w 2538000"/>
                <a:gd name="connsiteY11" fmla="*/ 251973 h 5346000"/>
                <a:gd name="connsiteX12" fmla="*/ 251973 w 2538000"/>
                <a:gd name="connsiteY12" fmla="*/ 0 h 534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38000" h="5346000">
                  <a:moveTo>
                    <a:pt x="251973" y="0"/>
                  </a:moveTo>
                  <a:lnTo>
                    <a:pt x="891001" y="0"/>
                  </a:lnTo>
                  <a:lnTo>
                    <a:pt x="899789" y="17999"/>
                  </a:lnTo>
                  <a:lnTo>
                    <a:pt x="1638211" y="17999"/>
                  </a:lnTo>
                  <a:lnTo>
                    <a:pt x="1647000" y="0"/>
                  </a:lnTo>
                  <a:lnTo>
                    <a:pt x="2286027" y="0"/>
                  </a:lnTo>
                  <a:cubicBezTo>
                    <a:pt x="2425188" y="0"/>
                    <a:pt x="2538000" y="112812"/>
                    <a:pt x="2538000" y="251973"/>
                  </a:cubicBezTo>
                  <a:lnTo>
                    <a:pt x="2538000" y="5094027"/>
                  </a:lnTo>
                  <a:cubicBezTo>
                    <a:pt x="2538000" y="5233188"/>
                    <a:pt x="2425188" y="5346000"/>
                    <a:pt x="2286027" y="5346000"/>
                  </a:cubicBezTo>
                  <a:lnTo>
                    <a:pt x="251973" y="5346000"/>
                  </a:lnTo>
                  <a:cubicBezTo>
                    <a:pt x="112812" y="5346000"/>
                    <a:pt x="0" y="5233188"/>
                    <a:pt x="0" y="5094027"/>
                  </a:cubicBezTo>
                  <a:lnTo>
                    <a:pt x="0" y="251973"/>
                  </a:lnTo>
                  <a:cubicBezTo>
                    <a:pt x="0" y="112812"/>
                    <a:pt x="112812" y="0"/>
                    <a:pt x="251973" y="0"/>
                  </a:cubicBezTo>
                  <a:close/>
                </a:path>
              </a:pathLst>
            </a:custGeom>
            <a:grp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2" name="Espace réservé pour une image  2"/>
          <p:cNvSpPr>
            <a:spLocks noGrp="1"/>
          </p:cNvSpPr>
          <p:nvPr>
            <p:ph type="pic" sz="quarter" idx="10"/>
          </p:nvPr>
        </p:nvSpPr>
        <p:spPr>
          <a:xfrm>
            <a:off x="1735553" y="634603"/>
            <a:ext cx="2513177" cy="5311801"/>
          </a:xfrm>
          <a:custGeom>
            <a:avLst/>
            <a:gdLst>
              <a:gd name="connsiteX0" fmla="*/ 203664 w 2376488"/>
              <a:gd name="connsiteY0" fmla="*/ 0 h 5143500"/>
              <a:gd name="connsiteX1" fmla="*/ 2173188 w 2376488"/>
              <a:gd name="connsiteY1" fmla="*/ 0 h 5143500"/>
              <a:gd name="connsiteX2" fmla="*/ 2251253 w 2376488"/>
              <a:gd name="connsiteY2" fmla="*/ 15761 h 5143500"/>
              <a:gd name="connsiteX3" fmla="*/ 2372673 w 2376488"/>
              <a:gd name="connsiteY3" fmla="*/ 163800 h 5143500"/>
              <a:gd name="connsiteX4" fmla="*/ 2376488 w 2376488"/>
              <a:gd name="connsiteY4" fmla="*/ 201644 h 5143500"/>
              <a:gd name="connsiteX5" fmla="*/ 2376488 w 2376488"/>
              <a:gd name="connsiteY5" fmla="*/ 4952244 h 5143500"/>
              <a:gd name="connsiteX6" fmla="*/ 2372673 w 2376488"/>
              <a:gd name="connsiteY6" fmla="*/ 4990088 h 5143500"/>
              <a:gd name="connsiteX7" fmla="*/ 2251253 w 2376488"/>
              <a:gd name="connsiteY7" fmla="*/ 5138128 h 5143500"/>
              <a:gd name="connsiteX8" fmla="*/ 2224641 w 2376488"/>
              <a:gd name="connsiteY8" fmla="*/ 5143500 h 5143500"/>
              <a:gd name="connsiteX9" fmla="*/ 152210 w 2376488"/>
              <a:gd name="connsiteY9" fmla="*/ 5143500 h 5143500"/>
              <a:gd name="connsiteX10" fmla="*/ 125599 w 2376488"/>
              <a:gd name="connsiteY10" fmla="*/ 5138128 h 5143500"/>
              <a:gd name="connsiteX11" fmla="*/ 0 w 2376488"/>
              <a:gd name="connsiteY11" fmla="*/ 4948643 h 5143500"/>
              <a:gd name="connsiteX12" fmla="*/ 0 w 2376488"/>
              <a:gd name="connsiteY12" fmla="*/ 205245 h 5143500"/>
              <a:gd name="connsiteX13" fmla="*/ 125599 w 2376488"/>
              <a:gd name="connsiteY13" fmla="*/ 15761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76488" h="5143500">
                <a:moveTo>
                  <a:pt x="203664" y="0"/>
                </a:moveTo>
                <a:lnTo>
                  <a:pt x="2173188" y="0"/>
                </a:lnTo>
                <a:lnTo>
                  <a:pt x="2251253" y="15761"/>
                </a:lnTo>
                <a:cubicBezTo>
                  <a:pt x="2312760" y="41776"/>
                  <a:pt x="2358976" y="96865"/>
                  <a:pt x="2372673" y="163800"/>
                </a:cubicBezTo>
                <a:lnTo>
                  <a:pt x="2376488" y="201644"/>
                </a:lnTo>
                <a:lnTo>
                  <a:pt x="2376488" y="4952244"/>
                </a:lnTo>
                <a:lnTo>
                  <a:pt x="2372673" y="4990088"/>
                </a:lnTo>
                <a:cubicBezTo>
                  <a:pt x="2358976" y="5057023"/>
                  <a:pt x="2312760" y="5112112"/>
                  <a:pt x="2251253" y="5138128"/>
                </a:cubicBezTo>
                <a:lnTo>
                  <a:pt x="2224641" y="5143500"/>
                </a:lnTo>
                <a:lnTo>
                  <a:pt x="152210" y="5143500"/>
                </a:lnTo>
                <a:lnTo>
                  <a:pt x="125599" y="5138128"/>
                </a:lnTo>
                <a:cubicBezTo>
                  <a:pt x="51789" y="5106909"/>
                  <a:pt x="0" y="5033824"/>
                  <a:pt x="0" y="4948643"/>
                </a:cubicBezTo>
                <a:lnTo>
                  <a:pt x="0" y="205245"/>
                </a:lnTo>
                <a:cubicBezTo>
                  <a:pt x="0" y="120064"/>
                  <a:pt x="51789" y="46979"/>
                  <a:pt x="125599" y="15761"/>
                </a:cubicBezTo>
                <a:close/>
              </a:path>
            </a:pathLst>
          </a:custGeom>
        </p:spPr>
      </p:sp>
      <p:sp>
        <p:nvSpPr>
          <p:cNvPr id="13" name="Espace réservé du titre 11"/>
          <p:cNvSpPr>
            <a:spLocks noGrp="1"/>
          </p:cNvSpPr>
          <p:nvPr>
            <p:ph type="title"/>
          </p:nvPr>
        </p:nvSpPr>
        <p:spPr>
          <a:xfrm>
            <a:off x="4648200" y="626545"/>
            <a:ext cx="8654836" cy="1325563"/>
          </a:xfrm>
          <a:prstGeom prst="rect">
            <a:avLst/>
          </a:prstGeom>
        </p:spPr>
        <p:txBody>
          <a:bodyPr vert="horz" lIns="91440" tIns="45720" rIns="91440" bIns="45720" rtlCol="0" anchor="ctr">
            <a:normAutofit/>
          </a:bodyPr>
          <a:lstStyle>
            <a:lvl1pPr>
              <a:defRPr sz="3600"/>
            </a:lvl1pPr>
          </a:lstStyle>
          <a:p>
            <a:r>
              <a:rPr lang="fr-FR" dirty="0" smtClean="0"/>
              <a:t>1. MODIFIEZ LE STYLE DU TITRE</a:t>
            </a:r>
            <a:endParaRPr lang="fr-FR" dirty="0"/>
          </a:p>
        </p:txBody>
      </p:sp>
      <p:sp>
        <p:nvSpPr>
          <p:cNvPr id="14" name="Espace réservé du pied de page 14"/>
          <p:cNvSpPr>
            <a:spLocks noGrp="1"/>
          </p:cNvSpPr>
          <p:nvPr>
            <p:ph type="ftr" sz="quarter" idx="3"/>
          </p:nvPr>
        </p:nvSpPr>
        <p:spPr>
          <a:xfrm>
            <a:off x="5601352" y="6424669"/>
            <a:ext cx="6241473" cy="294640"/>
          </a:xfrm>
          <a:prstGeom prst="rect">
            <a:avLst/>
          </a:prstGeom>
        </p:spPr>
        <p:txBody>
          <a:bodyPr vert="horz" lIns="91440" tIns="45720" rIns="91440" bIns="45720" rtlCol="0" anchor="ctr"/>
          <a:lstStyle>
            <a:lvl1pPr algn="ctr">
              <a:defRPr sz="1100">
                <a:solidFill>
                  <a:schemeClr val="tx1">
                    <a:tint val="75000"/>
                  </a:schemeClr>
                </a:solidFill>
              </a:defRPr>
            </a:lvl1pPr>
          </a:lstStyle>
          <a:p>
            <a:pPr algn="r"/>
            <a:r>
              <a:rPr lang="fr-FR" dirty="0" smtClean="0">
                <a:solidFill>
                  <a:schemeClr val="bg2">
                    <a:lumMod val="50000"/>
                  </a:schemeClr>
                </a:solidFill>
                <a:cs typeface="Gotham Book" pitchFamily="50" charset="0"/>
              </a:rPr>
              <a:t>Etablissement français du sang – [NOM DE LA PRESENTATION] - DATE</a:t>
            </a:r>
            <a:endParaRPr lang="fr-FR" dirty="0">
              <a:solidFill>
                <a:schemeClr val="bg2">
                  <a:lumMod val="50000"/>
                </a:schemeClr>
              </a:solidFill>
              <a:cs typeface="Gotham Book" pitchFamily="50" charset="0"/>
            </a:endParaRPr>
          </a:p>
        </p:txBody>
      </p:sp>
      <p:sp>
        <p:nvSpPr>
          <p:cNvPr id="16" name="Espace réservé du texte 12"/>
          <p:cNvSpPr>
            <a:spLocks noGrp="1"/>
          </p:cNvSpPr>
          <p:nvPr>
            <p:ph idx="1" hasCustomPrompt="1"/>
          </p:nvPr>
        </p:nvSpPr>
        <p:spPr>
          <a:xfrm>
            <a:off x="4648200" y="2327409"/>
            <a:ext cx="7045036" cy="3618995"/>
          </a:xfrm>
          <a:prstGeom prst="rect">
            <a:avLst/>
          </a:prstGeom>
        </p:spPr>
        <p:txBody>
          <a:bodyPr vert="horz" lIns="91440" tIns="45720" rIns="91440" bIns="45720" rtlCol="0">
            <a:normAutofit/>
          </a:bodyPr>
          <a:lstStyle>
            <a:lvl1pPr>
              <a:defRPr/>
            </a:lvl1pPr>
          </a:lstStyle>
          <a:p>
            <a:pPr lvl="0"/>
            <a:r>
              <a:rPr lang="fr-FR" dirty="0" smtClean="0"/>
              <a:t>Modifier les styles du texte du masque</a:t>
            </a:r>
          </a:p>
          <a:p>
            <a:pPr lvl="0"/>
            <a:endParaRPr lang="fr-FR" dirty="0" smtClean="0"/>
          </a:p>
        </p:txBody>
      </p:sp>
    </p:spTree>
    <p:extLst>
      <p:ext uri="{BB962C8B-B14F-4D97-AF65-F5344CB8AC3E}">
        <p14:creationId xmlns:p14="http://schemas.microsoft.com/office/powerpoint/2010/main" val="4167635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5" name="Espace réservé pour une image  1"/>
          <p:cNvSpPr>
            <a:spLocks noGrp="1"/>
          </p:cNvSpPr>
          <p:nvPr>
            <p:ph type="pic" sz="quarter" idx="10"/>
          </p:nvPr>
        </p:nvSpPr>
        <p:spPr>
          <a:xfrm>
            <a:off x="2152650" y="1004668"/>
            <a:ext cx="4535488" cy="5853332"/>
          </a:xfrm>
          <a:prstGeom prst="round2SameRect">
            <a:avLst>
              <a:gd name="adj1" fmla="val 4544"/>
              <a:gd name="adj2" fmla="val 0"/>
            </a:avLst>
          </a:prstGeom>
          <a:solidFill>
            <a:srgbClr val="DF2C26"/>
          </a:solidFill>
        </p:spPr>
      </p:sp>
      <p:sp>
        <p:nvSpPr>
          <p:cNvPr id="6" name="Espace réservé du pied de page 14"/>
          <p:cNvSpPr>
            <a:spLocks noGrp="1"/>
          </p:cNvSpPr>
          <p:nvPr>
            <p:ph type="ftr" sz="quarter" idx="3"/>
          </p:nvPr>
        </p:nvSpPr>
        <p:spPr>
          <a:xfrm>
            <a:off x="5601352" y="6424669"/>
            <a:ext cx="6241473" cy="294640"/>
          </a:xfrm>
          <a:prstGeom prst="rect">
            <a:avLst/>
          </a:prstGeom>
        </p:spPr>
        <p:txBody>
          <a:bodyPr vert="horz" lIns="91440" tIns="45720" rIns="91440" bIns="45720" rtlCol="0" anchor="ctr"/>
          <a:lstStyle>
            <a:lvl1pPr algn="ctr">
              <a:defRPr sz="1100">
                <a:solidFill>
                  <a:schemeClr val="tx1">
                    <a:tint val="75000"/>
                  </a:schemeClr>
                </a:solidFill>
              </a:defRPr>
            </a:lvl1pPr>
          </a:lstStyle>
          <a:p>
            <a:pPr algn="r"/>
            <a:r>
              <a:rPr lang="fr-FR" dirty="0" smtClean="0">
                <a:solidFill>
                  <a:schemeClr val="bg2">
                    <a:lumMod val="50000"/>
                  </a:schemeClr>
                </a:solidFill>
                <a:cs typeface="Gotham Book" pitchFamily="50" charset="0"/>
              </a:rPr>
              <a:t>Etablissement français du sang – [NOM DE LA PRESENTATION] - DATE</a:t>
            </a:r>
            <a:endParaRPr lang="fr-FR" dirty="0">
              <a:solidFill>
                <a:schemeClr val="bg2">
                  <a:lumMod val="50000"/>
                </a:schemeClr>
              </a:solidFill>
              <a:cs typeface="Gotham Book" pitchFamily="50" charset="0"/>
            </a:endParaRPr>
          </a:p>
        </p:txBody>
      </p:sp>
      <p:sp>
        <p:nvSpPr>
          <p:cNvPr id="7" name="Espace réservé du texte 12"/>
          <p:cNvSpPr>
            <a:spLocks noGrp="1"/>
          </p:cNvSpPr>
          <p:nvPr>
            <p:ph idx="1" hasCustomPrompt="1"/>
          </p:nvPr>
        </p:nvSpPr>
        <p:spPr>
          <a:xfrm>
            <a:off x="6975262" y="3620655"/>
            <a:ext cx="4747491" cy="443346"/>
          </a:xfrm>
          <a:prstGeom prst="rect">
            <a:avLst/>
          </a:prstGeom>
        </p:spPr>
        <p:txBody>
          <a:bodyPr vert="horz" lIns="91440" tIns="45720" rIns="91440" bIns="45720" rtlCol="0">
            <a:normAutofit/>
          </a:bodyPr>
          <a:lstStyle>
            <a:lvl1pPr>
              <a:defRPr baseline="0">
                <a:solidFill>
                  <a:srgbClr val="009DE0"/>
                </a:solidFill>
              </a:defRPr>
            </a:lvl1pPr>
          </a:lstStyle>
          <a:p>
            <a:pPr lvl="0"/>
            <a:r>
              <a:rPr lang="fr-FR" dirty="0" smtClean="0"/>
              <a:t>Contact : modifier l’email </a:t>
            </a:r>
          </a:p>
        </p:txBody>
      </p:sp>
      <p:sp>
        <p:nvSpPr>
          <p:cNvPr id="8" name="ZoneTexte 7"/>
          <p:cNvSpPr txBox="1"/>
          <p:nvPr userDrawn="1"/>
        </p:nvSpPr>
        <p:spPr>
          <a:xfrm>
            <a:off x="6845953" y="1980280"/>
            <a:ext cx="4533247" cy="1862048"/>
          </a:xfrm>
          <a:prstGeom prst="rect">
            <a:avLst/>
          </a:prstGeom>
          <a:noFill/>
        </p:spPr>
        <p:txBody>
          <a:bodyPr wrap="square" rtlCol="0">
            <a:spAutoFit/>
          </a:bodyPr>
          <a:lstStyle/>
          <a:p>
            <a:r>
              <a:rPr lang="fr-FR" sz="11500" b="0" dirty="0" smtClean="0">
                <a:solidFill>
                  <a:srgbClr val="DF2C26"/>
                </a:solidFill>
                <a:latin typeface="+mj-lt"/>
              </a:rPr>
              <a:t>MERCI</a:t>
            </a:r>
            <a:endParaRPr lang="fr-FR" sz="11500" b="0" dirty="0">
              <a:solidFill>
                <a:srgbClr val="DF2C26"/>
              </a:solidFill>
              <a:latin typeface="+mj-lt"/>
            </a:endParaRPr>
          </a:p>
        </p:txBody>
      </p:sp>
    </p:spTree>
    <p:extLst>
      <p:ext uri="{BB962C8B-B14F-4D97-AF65-F5344CB8AC3E}">
        <p14:creationId xmlns:p14="http://schemas.microsoft.com/office/powerpoint/2010/main" val="9115593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9DE0"/>
        </a:solidFill>
        <a:effectLst/>
      </p:bgPr>
    </p:bg>
    <p:spTree>
      <p:nvGrpSpPr>
        <p:cNvPr id="1" name=""/>
        <p:cNvGrpSpPr/>
        <p:nvPr/>
      </p:nvGrpSpPr>
      <p:grpSpPr>
        <a:xfrm>
          <a:off x="0" y="0"/>
          <a:ext cx="0" cy="0"/>
          <a:chOff x="0" y="0"/>
          <a:chExt cx="0" cy="0"/>
        </a:xfrm>
      </p:grpSpPr>
      <p:pic>
        <p:nvPicPr>
          <p:cNvPr id="7" name="Image 6"/>
          <p:cNvPicPr>
            <a:picLocks noChangeAspect="1"/>
          </p:cNvPicPr>
          <p:nvPr userDrawn="1"/>
        </p:nvPicPr>
        <p:blipFill rotWithShape="1">
          <a:blip r:embed="rId3" cstate="print">
            <a:extLst>
              <a:ext uri="{28A0092B-C50C-407E-A947-70E740481C1C}">
                <a14:useLocalDpi xmlns:a14="http://schemas.microsoft.com/office/drawing/2010/main" val="0"/>
              </a:ext>
            </a:extLst>
          </a:blip>
          <a:srcRect l="18940" t="33266" r="18864" b="32795"/>
          <a:stretch/>
        </p:blipFill>
        <p:spPr>
          <a:xfrm>
            <a:off x="332509" y="6194549"/>
            <a:ext cx="1154546" cy="354379"/>
          </a:xfrm>
          <a:prstGeom prst="rect">
            <a:avLst/>
          </a:prstGeom>
        </p:spPr>
      </p:pic>
      <p:pic>
        <p:nvPicPr>
          <p:cNvPr id="9" name="Imag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82726" y="293653"/>
            <a:ext cx="1031375" cy="1031375"/>
          </a:xfrm>
          <a:prstGeom prst="rect">
            <a:avLst/>
          </a:prstGeom>
        </p:spPr>
      </p:pic>
      <p:sp>
        <p:nvSpPr>
          <p:cNvPr id="10" name="Espace réservé du titre 9"/>
          <p:cNvSpPr>
            <a:spLocks noGrp="1"/>
          </p:cNvSpPr>
          <p:nvPr>
            <p:ph type="title"/>
          </p:nvPr>
        </p:nvSpPr>
        <p:spPr>
          <a:xfrm>
            <a:off x="798413" y="2858943"/>
            <a:ext cx="10515600" cy="1325563"/>
          </a:xfrm>
          <a:prstGeom prst="rect">
            <a:avLst/>
          </a:prstGeom>
        </p:spPr>
        <p:txBody>
          <a:bodyPr vert="horz" lIns="91440" tIns="45720" rIns="91440" bIns="45720" rtlCol="0" anchor="ctr">
            <a:normAutofit/>
          </a:bodyPr>
          <a:lstStyle/>
          <a:p>
            <a:r>
              <a:rPr lang="fr-FR" dirty="0" smtClean="0"/>
              <a:t>MODIFIEZ LE STYLE DU TITRE</a:t>
            </a:r>
            <a:endParaRPr lang="fr-FR" dirty="0"/>
          </a:p>
        </p:txBody>
      </p:sp>
      <p:cxnSp>
        <p:nvCxnSpPr>
          <p:cNvPr id="6" name="Connecteur droit 5"/>
          <p:cNvCxnSpPr/>
          <p:nvPr userDrawn="1"/>
        </p:nvCxnSpPr>
        <p:spPr>
          <a:xfrm>
            <a:off x="3080333" y="6415700"/>
            <a:ext cx="901468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Espace réservé du pied de page 14"/>
          <p:cNvSpPr>
            <a:spLocks noGrp="1"/>
          </p:cNvSpPr>
          <p:nvPr>
            <p:ph type="ftr" sz="quarter" idx="3"/>
          </p:nvPr>
        </p:nvSpPr>
        <p:spPr>
          <a:xfrm>
            <a:off x="5601352" y="6424669"/>
            <a:ext cx="6241473" cy="294640"/>
          </a:xfrm>
          <a:prstGeom prst="rect">
            <a:avLst/>
          </a:prstGeom>
        </p:spPr>
        <p:txBody>
          <a:bodyPr vert="horz" lIns="91440" tIns="45720" rIns="91440" bIns="45720" rtlCol="0" anchor="ctr"/>
          <a:lstStyle>
            <a:lvl1pPr algn="ctr">
              <a:defRPr sz="1200">
                <a:solidFill>
                  <a:schemeClr val="bg1"/>
                </a:solidFill>
              </a:defRPr>
            </a:lvl1pPr>
          </a:lstStyle>
          <a:p>
            <a:pPr algn="r"/>
            <a:r>
              <a:rPr lang="fr-FR" dirty="0" smtClean="0">
                <a:cs typeface="Gotham Book" pitchFamily="50" charset="0"/>
              </a:rPr>
              <a:t>Etablissement français du sang – [NOM DE LA PRESENTATION] - DATE</a:t>
            </a:r>
            <a:endParaRPr lang="fr-FR" dirty="0">
              <a:cs typeface="Gotham Book" pitchFamily="50" charset="0"/>
            </a:endParaRPr>
          </a:p>
        </p:txBody>
      </p:sp>
      <p:pic>
        <p:nvPicPr>
          <p:cNvPr id="11" name="Image 10"/>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39074" y="427878"/>
            <a:ext cx="1607094" cy="2199180"/>
          </a:xfrm>
          <a:prstGeom prst="rect">
            <a:avLst/>
          </a:prstGeom>
        </p:spPr>
      </p:pic>
    </p:spTree>
    <p:extLst>
      <p:ext uri="{BB962C8B-B14F-4D97-AF65-F5344CB8AC3E}">
        <p14:creationId xmlns:p14="http://schemas.microsoft.com/office/powerpoint/2010/main" val="2219292931"/>
      </p:ext>
    </p:extLst>
  </p:cSld>
  <p:clrMap bg1="lt1" tx1="dk1" bg2="lt2" tx2="dk2" accent1="accent1" accent2="accent2" accent3="accent3" accent4="accent4" accent5="accent5" accent6="accent6" hlink="hlink" folHlink="folHlink"/>
  <p:sldLayoutIdLst>
    <p:sldLayoutId id="2147483656" r:id="rId1"/>
  </p:sldLayoutIdLst>
  <p:txStyles>
    <p:title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64202" y="164574"/>
            <a:ext cx="980736" cy="980736"/>
          </a:xfrm>
          <a:prstGeom prst="rect">
            <a:avLst/>
          </a:prstGeom>
        </p:spPr>
      </p:pic>
      <p:cxnSp>
        <p:nvCxnSpPr>
          <p:cNvPr id="10" name="Connecteur droit 9"/>
          <p:cNvCxnSpPr/>
          <p:nvPr userDrawn="1"/>
        </p:nvCxnSpPr>
        <p:spPr>
          <a:xfrm>
            <a:off x="2927933" y="6424669"/>
            <a:ext cx="9014688" cy="0"/>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pic>
        <p:nvPicPr>
          <p:cNvPr id="11" name="Image 10"/>
          <p:cNvPicPr>
            <a:picLocks noChangeAspect="1"/>
          </p:cNvPicPr>
          <p:nvPr userDrawn="1"/>
        </p:nvPicPr>
        <p:blipFill rotWithShape="1">
          <a:blip r:embed="rId6" cstate="print">
            <a:extLst>
              <a:ext uri="{28A0092B-C50C-407E-A947-70E740481C1C}">
                <a14:useLocalDpi xmlns:a14="http://schemas.microsoft.com/office/drawing/2010/main" val="0"/>
              </a:ext>
            </a:extLst>
          </a:blip>
          <a:srcRect l="15227" t="30976" r="11288" b="30370"/>
          <a:stretch/>
        </p:blipFill>
        <p:spPr>
          <a:xfrm>
            <a:off x="323274" y="6194549"/>
            <a:ext cx="1197726" cy="354379"/>
          </a:xfrm>
          <a:prstGeom prst="rect">
            <a:avLst/>
          </a:prstGeom>
        </p:spPr>
      </p:pic>
      <p:sp>
        <p:nvSpPr>
          <p:cNvPr id="12" name="Espace réservé du titre 11"/>
          <p:cNvSpPr>
            <a:spLocks noGrp="1"/>
          </p:cNvSpPr>
          <p:nvPr>
            <p:ph type="title"/>
          </p:nvPr>
        </p:nvSpPr>
        <p:spPr>
          <a:xfrm>
            <a:off x="1327225" y="56068"/>
            <a:ext cx="10515600" cy="1325563"/>
          </a:xfrm>
          <a:prstGeom prst="rect">
            <a:avLst/>
          </a:prstGeom>
        </p:spPr>
        <p:txBody>
          <a:bodyPr vert="horz" lIns="91440" tIns="45720" rIns="91440" bIns="45720" rtlCol="0" anchor="ctr">
            <a:normAutofit/>
          </a:bodyPr>
          <a:lstStyle/>
          <a:p>
            <a:r>
              <a:rPr lang="fr-FR" dirty="0" smtClean="0"/>
              <a:t>1. MODIFIEZ LE STYLE DU TITRE</a:t>
            </a:r>
            <a:endParaRPr lang="fr-FR" dirty="0"/>
          </a:p>
        </p:txBody>
      </p:sp>
      <p:sp>
        <p:nvSpPr>
          <p:cNvPr id="15" name="Espace réservé du pied de page 14"/>
          <p:cNvSpPr>
            <a:spLocks noGrp="1"/>
          </p:cNvSpPr>
          <p:nvPr>
            <p:ph type="ftr" sz="quarter" idx="3"/>
          </p:nvPr>
        </p:nvSpPr>
        <p:spPr>
          <a:xfrm>
            <a:off x="5601352" y="6424669"/>
            <a:ext cx="6241473" cy="294640"/>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a:r>
              <a:rPr lang="fr-FR" sz="1200" dirty="0" smtClean="0">
                <a:solidFill>
                  <a:schemeClr val="bg2">
                    <a:lumMod val="50000"/>
                  </a:schemeClr>
                </a:solidFill>
                <a:latin typeface="Gotham Book" pitchFamily="50" charset="0"/>
                <a:cs typeface="Gotham Book" pitchFamily="50" charset="0"/>
              </a:rPr>
              <a:t>Etablissement français du sang – [NOM DE LA PRESENTATION] - DATE</a:t>
            </a:r>
            <a:endParaRPr lang="fr-FR" sz="1200" dirty="0">
              <a:solidFill>
                <a:schemeClr val="bg2">
                  <a:lumMod val="50000"/>
                </a:schemeClr>
              </a:solidFill>
              <a:latin typeface="Gotham Book" pitchFamily="50" charset="0"/>
              <a:cs typeface="Gotham Book" pitchFamily="50" charset="0"/>
            </a:endParaRPr>
          </a:p>
        </p:txBody>
      </p:sp>
    </p:spTree>
    <p:extLst>
      <p:ext uri="{BB962C8B-B14F-4D97-AF65-F5344CB8AC3E}">
        <p14:creationId xmlns:p14="http://schemas.microsoft.com/office/powerpoint/2010/main" val="1531731894"/>
      </p:ext>
    </p:extLst>
  </p:cSld>
  <p:clrMap bg1="lt1" tx1="dk1" bg2="lt2" tx2="dk2" accent1="accent1" accent2="accent2" accent3="accent3" accent4="accent4" accent5="accent5" accent6="accent6" hlink="hlink" folHlink="folHlink"/>
  <p:sldLayoutIdLst>
    <p:sldLayoutId id="2147483654" r:id="rId1"/>
    <p:sldLayoutId id="2147483649" r:id="rId2"/>
    <p:sldLayoutId id="2147483655" r:id="rId3"/>
  </p:sldLayoutIdLst>
  <p:txStyles>
    <p:titleStyle>
      <a:lvl1pPr algn="l" defTabSz="914400" rtl="0" eaLnBrk="1" latinLnBrk="0" hangingPunct="1">
        <a:lnSpc>
          <a:spcPct val="90000"/>
        </a:lnSpc>
        <a:spcBef>
          <a:spcPct val="0"/>
        </a:spcBef>
        <a:buNone/>
        <a:defRPr sz="4400" kern="1200">
          <a:solidFill>
            <a:srgbClr val="009DE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ED61FD6-42FA-4283-A0A9-CB4C7E5F9694}"/>
              </a:ext>
            </a:extLst>
          </p:cNvPr>
          <p:cNvSpPr/>
          <p:nvPr userDrawn="1"/>
        </p:nvSpPr>
        <p:spPr>
          <a:xfrm>
            <a:off x="0" y="0"/>
            <a:ext cx="2669309" cy="6858000"/>
          </a:xfrm>
          <a:prstGeom prst="rect">
            <a:avLst/>
          </a:prstGeom>
          <a:solidFill>
            <a:srgbClr val="009D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 name="Image 7"/>
          <p:cNvPicPr>
            <a:picLocks noChangeAspect="1"/>
          </p:cNvPicPr>
          <p:nvPr userDrawn="1"/>
        </p:nvPicPr>
        <p:blipFill rotWithShape="1">
          <a:blip r:embed="rId4" cstate="print">
            <a:extLst>
              <a:ext uri="{28A0092B-C50C-407E-A947-70E740481C1C}">
                <a14:useLocalDpi xmlns:a14="http://schemas.microsoft.com/office/drawing/2010/main" val="0"/>
              </a:ext>
            </a:extLst>
          </a:blip>
          <a:srcRect l="18940" t="33266" r="18864" b="32795"/>
          <a:stretch/>
        </p:blipFill>
        <p:spPr>
          <a:xfrm>
            <a:off x="332509" y="6194549"/>
            <a:ext cx="1154546" cy="354379"/>
          </a:xfrm>
          <a:prstGeom prst="rect">
            <a:avLst/>
          </a:prstGeom>
        </p:spPr>
      </p:pic>
      <p:cxnSp>
        <p:nvCxnSpPr>
          <p:cNvPr id="10" name="Connecteur droit 9"/>
          <p:cNvCxnSpPr/>
          <p:nvPr userDrawn="1"/>
        </p:nvCxnSpPr>
        <p:spPr>
          <a:xfrm>
            <a:off x="2918696" y="6398476"/>
            <a:ext cx="9014688" cy="0"/>
          </a:xfrm>
          <a:prstGeom prst="line">
            <a:avLst/>
          </a:prstGeom>
          <a:ln w="19050">
            <a:solidFill>
              <a:srgbClr val="009DE0"/>
            </a:solidFill>
          </a:ln>
        </p:spPr>
        <p:style>
          <a:lnRef idx="1">
            <a:schemeClr val="accent1"/>
          </a:lnRef>
          <a:fillRef idx="0">
            <a:schemeClr val="accent1"/>
          </a:fillRef>
          <a:effectRef idx="0">
            <a:schemeClr val="accent1"/>
          </a:effectRef>
          <a:fontRef idx="minor">
            <a:schemeClr val="tx1"/>
          </a:fontRef>
        </p:style>
      </p:cxnSp>
      <p:pic>
        <p:nvPicPr>
          <p:cNvPr id="11" name="Image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82726" y="293653"/>
            <a:ext cx="1031375" cy="1031375"/>
          </a:xfrm>
          <a:prstGeom prst="rect">
            <a:avLst/>
          </a:prstGeom>
        </p:spPr>
      </p:pic>
      <p:sp>
        <p:nvSpPr>
          <p:cNvPr id="12" name="Espace réservé du titre 11"/>
          <p:cNvSpPr>
            <a:spLocks noGrp="1"/>
          </p:cNvSpPr>
          <p:nvPr>
            <p:ph type="title"/>
          </p:nvPr>
        </p:nvSpPr>
        <p:spPr>
          <a:xfrm>
            <a:off x="2758861" y="146558"/>
            <a:ext cx="10515600" cy="1325563"/>
          </a:xfrm>
          <a:prstGeom prst="rect">
            <a:avLst/>
          </a:prstGeom>
        </p:spPr>
        <p:txBody>
          <a:bodyPr vert="horz" lIns="91440" tIns="45720" rIns="91440" bIns="45720" rtlCol="0" anchor="ctr">
            <a:normAutofit/>
          </a:bodyPr>
          <a:lstStyle/>
          <a:p>
            <a:r>
              <a:rPr lang="fr-FR" dirty="0" smtClean="0"/>
              <a:t>1. MODIFIEZ LE STYLE DU TITRE</a:t>
            </a:r>
            <a:endParaRPr lang="fr-FR" dirty="0"/>
          </a:p>
        </p:txBody>
      </p:sp>
      <p:sp>
        <p:nvSpPr>
          <p:cNvPr id="13" name="Espace réservé du pied de page 14"/>
          <p:cNvSpPr>
            <a:spLocks noGrp="1"/>
          </p:cNvSpPr>
          <p:nvPr>
            <p:ph type="ftr" sz="quarter" idx="3"/>
          </p:nvPr>
        </p:nvSpPr>
        <p:spPr>
          <a:xfrm>
            <a:off x="5601352" y="6424669"/>
            <a:ext cx="6241473" cy="294640"/>
          </a:xfrm>
          <a:prstGeom prst="rect">
            <a:avLst/>
          </a:prstGeom>
        </p:spPr>
        <p:txBody>
          <a:bodyPr vert="horz" lIns="91440" tIns="45720" rIns="91440" bIns="45720" rtlCol="0" anchor="ctr"/>
          <a:lstStyle>
            <a:lvl1pPr algn="ctr">
              <a:defRPr sz="1100">
                <a:solidFill>
                  <a:schemeClr val="tx1">
                    <a:tint val="75000"/>
                  </a:schemeClr>
                </a:solidFill>
              </a:defRPr>
            </a:lvl1pPr>
          </a:lstStyle>
          <a:p>
            <a:pPr algn="r"/>
            <a:r>
              <a:rPr lang="fr-FR" smtClean="0">
                <a:solidFill>
                  <a:schemeClr val="bg2">
                    <a:lumMod val="50000"/>
                  </a:schemeClr>
                </a:solidFill>
                <a:cs typeface="Gotham Book" pitchFamily="50" charset="0"/>
              </a:rPr>
              <a:t>Etablissement français du sang – [NOM DE LA PRESENTATION] - DATE</a:t>
            </a:r>
            <a:endParaRPr lang="fr-FR" dirty="0">
              <a:solidFill>
                <a:schemeClr val="bg2">
                  <a:lumMod val="50000"/>
                </a:schemeClr>
              </a:solidFill>
              <a:cs typeface="Gotham Book" pitchFamily="50" charset="0"/>
            </a:endParaRPr>
          </a:p>
        </p:txBody>
      </p:sp>
    </p:spTree>
    <p:extLst>
      <p:ext uri="{BB962C8B-B14F-4D97-AF65-F5344CB8AC3E}">
        <p14:creationId xmlns:p14="http://schemas.microsoft.com/office/powerpoint/2010/main" val="427599088"/>
      </p:ext>
    </p:extLst>
  </p:cSld>
  <p:clrMap bg1="lt1" tx1="dk1" bg2="lt2" tx2="dk2" accent1="accent1" accent2="accent2" accent3="accent3" accent4="accent4" accent5="accent5" accent6="accent6" hlink="hlink" folHlink="folHlink"/>
  <p:sldLayoutIdLst>
    <p:sldLayoutId id="2147483652" r:id="rId1"/>
    <p:sldLayoutId id="2147483653" r:id="rId2"/>
  </p:sldLayoutIdLst>
  <p:txStyles>
    <p:titleStyle>
      <a:lvl1pPr algn="l" defTabSz="914400" rtl="0" eaLnBrk="1" latinLnBrk="0" hangingPunct="1">
        <a:lnSpc>
          <a:spcPct val="90000"/>
        </a:lnSpc>
        <a:spcBef>
          <a:spcPct val="0"/>
        </a:spcBef>
        <a:buNone/>
        <a:defRPr sz="4400" kern="1200">
          <a:solidFill>
            <a:srgbClr val="009DE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youtu.be/yYVV8tow8aM" TargetMode="External"/><Relationship Id="rId2" Type="http://schemas.openxmlformats.org/officeDocument/2006/relationships/image" Target="../media/image9.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s://mon-rdv-dondesang.efs.sante.fr/"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0" y="2858943"/>
            <a:ext cx="12191999" cy="1325563"/>
          </a:xfrm>
        </p:spPr>
        <p:txBody>
          <a:bodyPr>
            <a:normAutofit fontScale="90000"/>
          </a:bodyPr>
          <a:lstStyle/>
          <a:p>
            <a:r>
              <a:rPr lang="fr-FR" sz="4800" cap="all" dirty="0" smtClean="0"/>
              <a:t>Opération </a:t>
            </a:r>
            <a:r>
              <a:rPr lang="fr-FR" sz="4800" cap="all" dirty="0"/>
              <a:t>EN FACE à FACE </a:t>
            </a:r>
            <a:r>
              <a:rPr lang="fr-FR" sz="4800" cap="all" dirty="0" smtClean="0"/>
              <a:t/>
            </a:r>
            <a:br>
              <a:rPr lang="fr-FR" sz="4800" cap="all" dirty="0" smtClean="0"/>
            </a:br>
            <a:r>
              <a:rPr lang="fr-FR" sz="4800" cap="all" dirty="0" smtClean="0"/>
              <a:t>AVEC </a:t>
            </a:r>
            <a:r>
              <a:rPr lang="fr-FR" sz="4800" cap="all" dirty="0"/>
              <a:t>PRISE DE RDV</a:t>
            </a:r>
          </a:p>
        </p:txBody>
      </p:sp>
      <p:sp>
        <p:nvSpPr>
          <p:cNvPr id="3" name="ZoneTexte 2"/>
          <p:cNvSpPr txBox="1"/>
          <p:nvPr/>
        </p:nvSpPr>
        <p:spPr>
          <a:xfrm>
            <a:off x="3029528" y="6456218"/>
            <a:ext cx="8940800" cy="276999"/>
          </a:xfrm>
          <a:prstGeom prst="rect">
            <a:avLst/>
          </a:prstGeom>
          <a:noFill/>
        </p:spPr>
        <p:txBody>
          <a:bodyPr wrap="square" rtlCol="0">
            <a:spAutoFit/>
          </a:bodyPr>
          <a:lstStyle/>
          <a:p>
            <a:pPr algn="r"/>
            <a:r>
              <a:rPr lang="fr-FR" sz="1200" dirty="0" smtClean="0">
                <a:solidFill>
                  <a:schemeClr val="bg1"/>
                </a:solidFill>
              </a:rPr>
              <a:t>Etablissement français du sang – Nom de la présentation - date</a:t>
            </a:r>
            <a:endParaRPr lang="fr-FR" sz="1200" dirty="0">
              <a:solidFill>
                <a:schemeClr val="bg1"/>
              </a:solidFill>
            </a:endParaRPr>
          </a:p>
        </p:txBody>
      </p:sp>
    </p:spTree>
    <p:extLst>
      <p:ext uri="{BB962C8B-B14F-4D97-AF65-F5344CB8AC3E}">
        <p14:creationId xmlns:p14="http://schemas.microsoft.com/office/powerpoint/2010/main" val="3869502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rotWithShape="1">
          <a:blip r:embed="rId2"/>
          <a:srcRect l="9708" t="12735"/>
          <a:stretch/>
        </p:blipFill>
        <p:spPr>
          <a:xfrm rot="5400000">
            <a:off x="2215030" y="4543302"/>
            <a:ext cx="1264242" cy="1005755"/>
          </a:xfrm>
          <a:prstGeom prst="rect">
            <a:avLst/>
          </a:prstGeom>
        </p:spPr>
      </p:pic>
      <p:sp>
        <p:nvSpPr>
          <p:cNvPr id="2" name="Titre 1"/>
          <p:cNvSpPr>
            <a:spLocks noGrp="1"/>
          </p:cNvSpPr>
          <p:nvPr>
            <p:ph type="title"/>
          </p:nvPr>
        </p:nvSpPr>
        <p:spPr>
          <a:xfrm>
            <a:off x="1353031" y="558612"/>
            <a:ext cx="10515600" cy="1325563"/>
          </a:xfrm>
        </p:spPr>
        <p:txBody>
          <a:bodyPr/>
          <a:lstStyle/>
          <a:p>
            <a:r>
              <a:rPr lang="fr-FR" dirty="0" smtClean="0"/>
              <a:t>Mode opératoire : </a:t>
            </a:r>
            <a:br>
              <a:rPr lang="fr-FR" dirty="0" smtClean="0"/>
            </a:br>
            <a:r>
              <a:rPr lang="fr-FR" dirty="0" smtClean="0"/>
              <a:t>vidéo prise de RDV sur tablette</a:t>
            </a:r>
            <a:endParaRPr lang="fr-FR" dirty="0"/>
          </a:p>
        </p:txBody>
      </p:sp>
      <p:pic>
        <p:nvPicPr>
          <p:cNvPr id="4" name="Image 3">
            <a:hlinkClick r:id="rId3"/>
          </p:cNvPr>
          <p:cNvPicPr>
            <a:picLocks noChangeAspect="1"/>
          </p:cNvPicPr>
          <p:nvPr/>
        </p:nvPicPr>
        <p:blipFill>
          <a:blip r:embed="rId4"/>
          <a:stretch>
            <a:fillRect/>
          </a:stretch>
        </p:blipFill>
        <p:spPr>
          <a:xfrm>
            <a:off x="3202193" y="2504556"/>
            <a:ext cx="5106812" cy="2109008"/>
          </a:xfrm>
          <a:prstGeom prst="rect">
            <a:avLst/>
          </a:prstGeom>
        </p:spPr>
      </p:pic>
    </p:spTree>
    <p:extLst>
      <p:ext uri="{BB962C8B-B14F-4D97-AF65-F5344CB8AC3E}">
        <p14:creationId xmlns:p14="http://schemas.microsoft.com/office/powerpoint/2010/main" val="1462407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lnSpcReduction="10000"/>
          </a:bodyPr>
          <a:lstStyle/>
          <a:p>
            <a:endParaRPr lang="fr-FR" dirty="0"/>
          </a:p>
        </p:txBody>
      </p:sp>
      <p:sp>
        <p:nvSpPr>
          <p:cNvPr id="4" name="ZoneTexte 3"/>
          <p:cNvSpPr txBox="1"/>
          <p:nvPr/>
        </p:nvSpPr>
        <p:spPr>
          <a:xfrm>
            <a:off x="3029528" y="6456218"/>
            <a:ext cx="8940800" cy="276999"/>
          </a:xfrm>
          <a:prstGeom prst="rect">
            <a:avLst/>
          </a:prstGeom>
          <a:noFill/>
        </p:spPr>
        <p:txBody>
          <a:bodyPr wrap="square" rtlCol="0">
            <a:spAutoFit/>
          </a:bodyPr>
          <a:lstStyle/>
          <a:p>
            <a:pPr algn="r"/>
            <a:r>
              <a:rPr lang="fr-FR" sz="1200" dirty="0" smtClean="0">
                <a:solidFill>
                  <a:schemeClr val="bg2">
                    <a:lumMod val="50000"/>
                  </a:schemeClr>
                </a:solidFill>
              </a:rPr>
              <a:t>Etablissement français du sang – Nom de la présentation - date</a:t>
            </a:r>
            <a:endParaRPr lang="fr-FR" sz="1200" dirty="0">
              <a:solidFill>
                <a:schemeClr val="bg2">
                  <a:lumMod val="50000"/>
                </a:schemeClr>
              </a:solidFill>
            </a:endParaRPr>
          </a:p>
        </p:txBody>
      </p:sp>
      <p:sp>
        <p:nvSpPr>
          <p:cNvPr id="8" name="Espace réservé pour une image  7"/>
          <p:cNvSpPr>
            <a:spLocks noGrp="1"/>
          </p:cNvSpPr>
          <p:nvPr>
            <p:ph type="pic" sz="quarter" idx="10"/>
          </p:nvPr>
        </p:nvSpPr>
        <p:spPr/>
      </p:sp>
    </p:spTree>
    <p:extLst>
      <p:ext uri="{BB962C8B-B14F-4D97-AF65-F5344CB8AC3E}">
        <p14:creationId xmlns:p14="http://schemas.microsoft.com/office/powerpoint/2010/main" val="3655196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Outils et moyens obligatoires pour la mission</a:t>
            </a:r>
            <a:endParaRPr lang="fr-FR" dirty="0"/>
          </a:p>
        </p:txBody>
      </p:sp>
      <p:sp>
        <p:nvSpPr>
          <p:cNvPr id="7" name="Espace réservé du contenu 6"/>
          <p:cNvSpPr>
            <a:spLocks noGrp="1"/>
          </p:cNvSpPr>
          <p:nvPr>
            <p:ph idx="12"/>
          </p:nvPr>
        </p:nvSpPr>
        <p:spPr/>
        <p:txBody>
          <a:bodyPr/>
          <a:lstStyle/>
          <a:p>
            <a:r>
              <a:rPr lang="fr-FR" dirty="0" smtClean="0"/>
              <a:t>Sac avec flamme à porter + gilet rouge = visibilité</a:t>
            </a:r>
            <a:endParaRPr lang="fr-FR" dirty="0"/>
          </a:p>
        </p:txBody>
      </p:sp>
      <p:sp>
        <p:nvSpPr>
          <p:cNvPr id="8" name="Espace réservé du contenu 7"/>
          <p:cNvSpPr>
            <a:spLocks noGrp="1"/>
          </p:cNvSpPr>
          <p:nvPr>
            <p:ph idx="13"/>
          </p:nvPr>
        </p:nvSpPr>
        <p:spPr/>
        <p:txBody>
          <a:bodyPr/>
          <a:lstStyle/>
          <a:p>
            <a:r>
              <a:rPr lang="fr-FR" dirty="0" smtClean="0"/>
              <a:t>Flyers ou carte de visite si pas de prise de RDV souhaitée par le passant</a:t>
            </a:r>
            <a:endParaRPr lang="fr-FR" dirty="0"/>
          </a:p>
        </p:txBody>
      </p:sp>
      <p:sp>
        <p:nvSpPr>
          <p:cNvPr id="9" name="Espace réservé du contenu 8"/>
          <p:cNvSpPr>
            <a:spLocks noGrp="1"/>
          </p:cNvSpPr>
          <p:nvPr>
            <p:ph idx="14"/>
          </p:nvPr>
        </p:nvSpPr>
        <p:spPr/>
        <p:txBody>
          <a:bodyPr/>
          <a:lstStyle/>
          <a:p>
            <a:r>
              <a:rPr lang="fr-FR" dirty="0" smtClean="0"/>
              <a:t>Tablette tactile pour prise de RDV</a:t>
            </a:r>
            <a:endParaRPr lang="fr-FR" dirty="0"/>
          </a:p>
        </p:txBody>
      </p:sp>
      <p:pic>
        <p:nvPicPr>
          <p:cNvPr id="10" name="Image 9"/>
          <p:cNvPicPr>
            <a:picLocks noChangeAspect="1"/>
          </p:cNvPicPr>
          <p:nvPr/>
        </p:nvPicPr>
        <p:blipFill>
          <a:blip r:embed="rId2"/>
          <a:stretch>
            <a:fillRect/>
          </a:stretch>
        </p:blipFill>
        <p:spPr>
          <a:xfrm>
            <a:off x="1327225" y="3398610"/>
            <a:ext cx="1946502" cy="2694105"/>
          </a:xfrm>
          <a:prstGeom prst="rect">
            <a:avLst/>
          </a:prstGeom>
        </p:spPr>
      </p:pic>
      <p:pic>
        <p:nvPicPr>
          <p:cNvPr id="11" name="Image 10"/>
          <p:cNvPicPr>
            <a:picLocks noChangeAspect="1"/>
          </p:cNvPicPr>
          <p:nvPr/>
        </p:nvPicPr>
        <p:blipFill>
          <a:blip r:embed="rId3"/>
          <a:stretch>
            <a:fillRect/>
          </a:stretch>
        </p:blipFill>
        <p:spPr>
          <a:xfrm>
            <a:off x="5060225" y="4426590"/>
            <a:ext cx="2372541" cy="1823977"/>
          </a:xfrm>
          <a:prstGeom prst="rect">
            <a:avLst/>
          </a:prstGeom>
        </p:spPr>
      </p:pic>
      <p:pic>
        <p:nvPicPr>
          <p:cNvPr id="12" name="Image 11"/>
          <p:cNvPicPr>
            <a:picLocks noChangeAspect="1"/>
          </p:cNvPicPr>
          <p:nvPr/>
        </p:nvPicPr>
        <p:blipFill>
          <a:blip r:embed="rId4"/>
          <a:stretch>
            <a:fillRect/>
          </a:stretch>
        </p:blipFill>
        <p:spPr>
          <a:xfrm>
            <a:off x="9057606" y="3910482"/>
            <a:ext cx="2333206" cy="2182233"/>
          </a:xfrm>
          <a:prstGeom prst="rect">
            <a:avLst/>
          </a:prstGeom>
        </p:spPr>
      </p:pic>
    </p:spTree>
    <p:extLst>
      <p:ext uri="{BB962C8B-B14F-4D97-AF65-F5344CB8AC3E}">
        <p14:creationId xmlns:p14="http://schemas.microsoft.com/office/powerpoint/2010/main" val="2331257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Cible </a:t>
            </a:r>
            <a:endParaRPr lang="fr-FR" dirty="0"/>
          </a:p>
        </p:txBody>
      </p:sp>
      <p:sp>
        <p:nvSpPr>
          <p:cNvPr id="3" name="Espace réservé du contenu 2"/>
          <p:cNvSpPr>
            <a:spLocks noGrp="1"/>
          </p:cNvSpPr>
          <p:nvPr>
            <p:ph idx="1"/>
          </p:nvPr>
        </p:nvSpPr>
        <p:spPr>
          <a:xfrm>
            <a:off x="570344" y="1542754"/>
            <a:ext cx="11399983" cy="4351338"/>
          </a:xfrm>
        </p:spPr>
        <p:txBody>
          <a:bodyPr/>
          <a:lstStyle/>
          <a:p>
            <a:r>
              <a:rPr lang="fr-FR" dirty="0" smtClean="0"/>
              <a:t>18-60 ans </a:t>
            </a:r>
            <a:endParaRPr lang="fr-FR" dirty="0"/>
          </a:p>
          <a:p>
            <a:r>
              <a:rPr lang="fr-FR" dirty="0" smtClean="0"/>
              <a:t>Homme / femme</a:t>
            </a:r>
          </a:p>
          <a:p>
            <a:r>
              <a:rPr lang="fr-FR" dirty="0" smtClean="0"/>
              <a:t>Personne qui paraissent en bonne santé de manière visuelle</a:t>
            </a:r>
          </a:p>
          <a:p>
            <a:r>
              <a:rPr lang="fr-FR" dirty="0" smtClean="0"/>
              <a:t>Habitant du secteur </a:t>
            </a:r>
          </a:p>
          <a:p>
            <a:pPr lvl="1"/>
            <a:r>
              <a:rPr lang="fr-FR" dirty="0" smtClean="0">
                <a:solidFill>
                  <a:srgbClr val="FF0000"/>
                </a:solidFill>
              </a:rPr>
              <a:t>Ne pas cibler les touristes car peu enclin à programmer leur don</a:t>
            </a:r>
          </a:p>
        </p:txBody>
      </p:sp>
      <p:sp>
        <p:nvSpPr>
          <p:cNvPr id="4" name="ZoneTexte 3"/>
          <p:cNvSpPr txBox="1"/>
          <p:nvPr/>
        </p:nvSpPr>
        <p:spPr>
          <a:xfrm>
            <a:off x="3029528" y="6456218"/>
            <a:ext cx="8940800" cy="276999"/>
          </a:xfrm>
          <a:prstGeom prst="rect">
            <a:avLst/>
          </a:prstGeom>
          <a:noFill/>
        </p:spPr>
        <p:txBody>
          <a:bodyPr wrap="square" rtlCol="0">
            <a:spAutoFit/>
          </a:bodyPr>
          <a:lstStyle/>
          <a:p>
            <a:pPr algn="r"/>
            <a:r>
              <a:rPr lang="fr-FR" sz="1200" dirty="0" smtClean="0">
                <a:solidFill>
                  <a:schemeClr val="bg2">
                    <a:lumMod val="50000"/>
                  </a:schemeClr>
                </a:solidFill>
              </a:rPr>
              <a:t>Etablissement français du sang – Nom de la présentation - date</a:t>
            </a:r>
            <a:endParaRPr lang="fr-FR" sz="1200" dirty="0">
              <a:solidFill>
                <a:schemeClr val="bg2">
                  <a:lumMod val="50000"/>
                </a:schemeClr>
              </a:solidFill>
            </a:endParaRPr>
          </a:p>
        </p:txBody>
      </p:sp>
    </p:spTree>
    <p:extLst>
      <p:ext uri="{BB962C8B-B14F-4D97-AF65-F5344CB8AC3E}">
        <p14:creationId xmlns:p14="http://schemas.microsoft.com/office/powerpoint/2010/main" val="1555801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Argumentaire </a:t>
            </a:r>
            <a:endParaRPr lang="fr-FR" dirty="0"/>
          </a:p>
        </p:txBody>
      </p:sp>
      <p:sp>
        <p:nvSpPr>
          <p:cNvPr id="3" name="Espace réservé du contenu 2"/>
          <p:cNvSpPr>
            <a:spLocks noGrp="1"/>
          </p:cNvSpPr>
          <p:nvPr>
            <p:ph idx="1"/>
          </p:nvPr>
        </p:nvSpPr>
        <p:spPr/>
        <p:txBody>
          <a:bodyPr/>
          <a:lstStyle/>
          <a:p>
            <a:r>
              <a:rPr lang="fr-FR" dirty="0" smtClean="0"/>
              <a:t>Phrase d’accroche :</a:t>
            </a:r>
          </a:p>
          <a:p>
            <a:pPr marL="457200" lvl="1" indent="0">
              <a:buNone/>
            </a:pPr>
            <a:r>
              <a:rPr lang="fr-FR" b="1" dirty="0" smtClean="0">
                <a:solidFill>
                  <a:srgbClr val="009DE0"/>
                </a:solidFill>
              </a:rPr>
              <a:t>« Avec juste une heure de votre temps, sans argent, seriez-vous prêt à sauver 3 vies ? »</a:t>
            </a:r>
          </a:p>
          <a:p>
            <a:pPr lvl="1"/>
            <a:r>
              <a:rPr lang="fr-FR" dirty="0" smtClean="0">
                <a:solidFill>
                  <a:srgbClr val="DF2C26"/>
                </a:solidFill>
              </a:rPr>
              <a:t>Non </a:t>
            </a:r>
          </a:p>
          <a:p>
            <a:pPr marL="457200" lvl="1" indent="0">
              <a:buNone/>
            </a:pPr>
            <a:r>
              <a:rPr lang="fr-FR" dirty="0" smtClean="0"/>
              <a:t>« merci de votre franchise, si jamais vous changez d’avis, voici la carte de visite / flyer de la maison du don pour connaître toutes les démarches pour effectuer un don de sang. Belle journée. »</a:t>
            </a:r>
          </a:p>
          <a:p>
            <a:pPr lvl="1"/>
            <a:r>
              <a:rPr lang="fr-FR" dirty="0" smtClean="0">
                <a:solidFill>
                  <a:srgbClr val="009DE0"/>
                </a:solidFill>
              </a:rPr>
              <a:t>Oui</a:t>
            </a:r>
          </a:p>
          <a:p>
            <a:pPr marL="457200" lvl="1" indent="0">
              <a:buNone/>
            </a:pPr>
            <a:r>
              <a:rPr lang="fr-FR" dirty="0" smtClean="0"/>
              <a:t>« Je peux vous parler du don de sang en 5 petites minutes ? »</a:t>
            </a:r>
          </a:p>
        </p:txBody>
      </p:sp>
    </p:spTree>
    <p:extLst>
      <p:ext uri="{BB962C8B-B14F-4D97-AF65-F5344CB8AC3E}">
        <p14:creationId xmlns:p14="http://schemas.microsoft.com/office/powerpoint/2010/main" val="1139596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77500" lnSpcReduction="20000"/>
          </a:bodyPr>
          <a:lstStyle/>
          <a:p>
            <a:pPr marL="0" indent="0">
              <a:buNone/>
            </a:pPr>
            <a:r>
              <a:rPr lang="fr-FR" dirty="0" smtClean="0">
                <a:solidFill>
                  <a:srgbClr val="009DE0"/>
                </a:solidFill>
              </a:rPr>
              <a:t>« Pourquoi je vous sollicite ?</a:t>
            </a:r>
          </a:p>
          <a:p>
            <a:pPr marL="0" indent="0">
              <a:buNone/>
            </a:pPr>
            <a:r>
              <a:rPr lang="fr-FR" i="1" dirty="0" smtClean="0"/>
              <a:t>Au cours du mois de Juin, l’Organisation Mondiale de la Santé organise la Journée Mondiale des Donneurs de sang bénévoles et nous avons la chance en France d’avoir un système transfusionnel éthique et bénévole.</a:t>
            </a:r>
          </a:p>
          <a:p>
            <a:pPr marL="0" indent="0">
              <a:buNone/>
            </a:pPr>
            <a:r>
              <a:rPr lang="fr-FR" i="1" dirty="0" smtClean="0"/>
              <a:t>Ma présence, c’est l’occasion de sensibiliser de proposer à des personnes comme vous de (</a:t>
            </a:r>
            <a:r>
              <a:rPr lang="fr-FR" i="1" dirty="0" err="1" smtClean="0"/>
              <a:t>re</a:t>
            </a:r>
            <a:r>
              <a:rPr lang="fr-FR" i="1" dirty="0" smtClean="0"/>
              <a:t>)franchir le pas et de donner son sang pour la première fois ou non. »</a:t>
            </a:r>
          </a:p>
          <a:p>
            <a:pPr marL="0" indent="0">
              <a:buNone/>
            </a:pPr>
            <a:endParaRPr lang="fr-FR" i="1" dirty="0" smtClean="0"/>
          </a:p>
          <a:p>
            <a:pPr marL="0" indent="0">
              <a:buNone/>
            </a:pPr>
            <a:r>
              <a:rPr lang="fr-FR" i="1" dirty="0" smtClean="0">
                <a:solidFill>
                  <a:srgbClr val="009DE0"/>
                </a:solidFill>
              </a:rPr>
              <a:t>Est-ce que vous savez par exemple quel est le pourcentage de la population entre 18 et 70 ans qui donne son sang ?</a:t>
            </a:r>
            <a:r>
              <a:rPr lang="fr-FR" i="1" dirty="0" smtClean="0"/>
              <a:t> »</a:t>
            </a:r>
          </a:p>
          <a:p>
            <a:pPr marL="0" indent="0">
              <a:buNone/>
            </a:pPr>
            <a:endParaRPr lang="fr-FR" i="1" dirty="0"/>
          </a:p>
          <a:p>
            <a:pPr marL="0" indent="0">
              <a:buNone/>
            </a:pPr>
            <a:r>
              <a:rPr lang="fr-FR" b="1" dirty="0" smtClean="0"/>
              <a:t>Interagir avec la personne rapidement pour lui faire deviner et lui donner ensuite le chiffre : 4% (stable depuis plus de 25 ans en France)</a:t>
            </a:r>
          </a:p>
        </p:txBody>
      </p:sp>
    </p:spTree>
    <p:extLst>
      <p:ext uri="{BB962C8B-B14F-4D97-AF65-F5344CB8AC3E}">
        <p14:creationId xmlns:p14="http://schemas.microsoft.com/office/powerpoint/2010/main" val="25533096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70345" y="1542754"/>
            <a:ext cx="11272480" cy="4351338"/>
          </a:xfrm>
        </p:spPr>
        <p:txBody>
          <a:bodyPr>
            <a:normAutofit fontScale="77500" lnSpcReduction="20000"/>
          </a:bodyPr>
          <a:lstStyle/>
          <a:p>
            <a:pPr marL="0" indent="0">
              <a:buNone/>
            </a:pPr>
            <a:r>
              <a:rPr lang="fr-FR" b="1" i="1" dirty="0" smtClean="0">
                <a:solidFill>
                  <a:srgbClr val="009DE0"/>
                </a:solidFill>
              </a:rPr>
              <a:t>« Est-ce ce vous êtes motivés pour passer à l’action et rejoindre ces 4% ? </a:t>
            </a:r>
          </a:p>
          <a:p>
            <a:pPr marL="0" indent="0">
              <a:buNone/>
            </a:pPr>
            <a:r>
              <a:rPr lang="fr-FR" b="1" i="1" dirty="0" smtClean="0">
                <a:solidFill>
                  <a:srgbClr val="009DE0"/>
                </a:solidFill>
              </a:rPr>
              <a:t>Génial </a:t>
            </a:r>
            <a:r>
              <a:rPr lang="fr-FR" b="1" i="1" dirty="0">
                <a:solidFill>
                  <a:srgbClr val="009DE0"/>
                </a:solidFill>
              </a:rPr>
              <a:t>! </a:t>
            </a:r>
            <a:r>
              <a:rPr lang="fr-FR" b="1" i="1" dirty="0" smtClean="0">
                <a:solidFill>
                  <a:srgbClr val="009DE0"/>
                </a:solidFill>
              </a:rPr>
              <a:t>Je </a:t>
            </a:r>
            <a:r>
              <a:rPr lang="fr-FR" b="1" i="1" dirty="0">
                <a:solidFill>
                  <a:srgbClr val="009DE0"/>
                </a:solidFill>
              </a:rPr>
              <a:t>vous explique </a:t>
            </a:r>
            <a:r>
              <a:rPr lang="fr-FR" b="1" i="1" dirty="0" smtClean="0">
                <a:solidFill>
                  <a:srgbClr val="009DE0"/>
                </a:solidFill>
              </a:rPr>
              <a:t>comment </a:t>
            </a:r>
            <a:r>
              <a:rPr lang="fr-FR" b="1" i="1" dirty="0">
                <a:solidFill>
                  <a:srgbClr val="009DE0"/>
                </a:solidFill>
              </a:rPr>
              <a:t>ça marche </a:t>
            </a:r>
            <a:r>
              <a:rPr lang="fr-FR" b="1" i="1" dirty="0" smtClean="0">
                <a:solidFill>
                  <a:srgbClr val="009DE0"/>
                </a:solidFill>
              </a:rPr>
              <a:t>alors »</a:t>
            </a:r>
            <a:r>
              <a:rPr lang="fr-FR" b="1" dirty="0" smtClean="0">
                <a:solidFill>
                  <a:srgbClr val="009DE0"/>
                </a:solidFill>
              </a:rPr>
              <a:t> </a:t>
            </a:r>
          </a:p>
          <a:p>
            <a:pPr marL="0" indent="0">
              <a:buNone/>
            </a:pPr>
            <a:endParaRPr lang="fr-FR" dirty="0" smtClean="0"/>
          </a:p>
          <a:p>
            <a:pPr marL="0" indent="0">
              <a:buNone/>
            </a:pPr>
            <a:r>
              <a:rPr lang="fr-FR" dirty="0" smtClean="0"/>
              <a:t>Reprendre les explications du don</a:t>
            </a:r>
          </a:p>
          <a:p>
            <a:pPr lvl="1"/>
            <a:r>
              <a:rPr lang="fr-FR" dirty="0" smtClean="0"/>
              <a:t>Durée </a:t>
            </a:r>
          </a:p>
          <a:p>
            <a:pPr lvl="1"/>
            <a:r>
              <a:rPr lang="fr-FR" dirty="0" smtClean="0"/>
              <a:t>Etapes du parcours</a:t>
            </a:r>
          </a:p>
          <a:p>
            <a:pPr lvl="1"/>
            <a:r>
              <a:rPr lang="fr-FR" dirty="0" smtClean="0"/>
              <a:t>Nombre de vie sauvées</a:t>
            </a:r>
          </a:p>
          <a:p>
            <a:pPr marL="0" indent="0">
              <a:buNone/>
            </a:pPr>
            <a:endParaRPr lang="fr-FR" i="1" dirty="0" smtClean="0"/>
          </a:p>
          <a:p>
            <a:pPr marL="0" indent="0">
              <a:buNone/>
            </a:pPr>
            <a:r>
              <a:rPr lang="fr-FR" i="1" dirty="0" smtClean="0">
                <a:solidFill>
                  <a:srgbClr val="009DE0"/>
                </a:solidFill>
              </a:rPr>
              <a:t>«</a:t>
            </a:r>
            <a:r>
              <a:rPr lang="fr-FR" i="1" dirty="0">
                <a:solidFill>
                  <a:srgbClr val="009DE0"/>
                </a:solidFill>
              </a:rPr>
              <a:t> </a:t>
            </a:r>
            <a:r>
              <a:rPr lang="fr-FR" b="1" i="1" dirty="0" smtClean="0">
                <a:solidFill>
                  <a:srgbClr val="009DE0"/>
                </a:solidFill>
              </a:rPr>
              <a:t>Toujours </a:t>
            </a:r>
            <a:r>
              <a:rPr lang="fr-FR" b="1" i="1" dirty="0" err="1" smtClean="0">
                <a:solidFill>
                  <a:srgbClr val="009DE0"/>
                </a:solidFill>
              </a:rPr>
              <a:t>partant-e</a:t>
            </a:r>
            <a:r>
              <a:rPr lang="fr-FR" b="1" i="1" dirty="0" smtClean="0">
                <a:solidFill>
                  <a:srgbClr val="009DE0"/>
                </a:solidFill>
              </a:rPr>
              <a:t> ? </a:t>
            </a:r>
            <a:endParaRPr lang="fr-FR" b="1" i="1" dirty="0">
              <a:solidFill>
                <a:srgbClr val="009DE0"/>
              </a:solidFill>
            </a:endParaRPr>
          </a:p>
          <a:p>
            <a:pPr marL="0" indent="0">
              <a:buNone/>
            </a:pPr>
            <a:r>
              <a:rPr lang="fr-FR" i="1" dirty="0" smtClean="0"/>
              <a:t>On </a:t>
            </a:r>
            <a:r>
              <a:rPr lang="fr-FR" i="1" dirty="0"/>
              <a:t>va vérifier ensemble les </a:t>
            </a:r>
            <a:r>
              <a:rPr lang="fr-FR" b="1" i="1" dirty="0"/>
              <a:t>conditions de base</a:t>
            </a:r>
            <a:r>
              <a:rPr lang="fr-FR" i="1" dirty="0"/>
              <a:t> et quelques </a:t>
            </a:r>
            <a:r>
              <a:rPr lang="fr-FR" b="1" i="1" dirty="0"/>
              <a:t>contre-indications principales</a:t>
            </a:r>
            <a:r>
              <a:rPr lang="fr-FR" i="1" dirty="0" smtClean="0"/>
              <a:t>.</a:t>
            </a:r>
          </a:p>
          <a:p>
            <a:pPr marL="0" indent="0">
              <a:buNone/>
            </a:pPr>
            <a:r>
              <a:rPr lang="fr-FR" b="1" i="1" dirty="0" smtClean="0">
                <a:solidFill>
                  <a:srgbClr val="009DE0"/>
                </a:solidFill>
              </a:rPr>
              <a:t>Vous avez déjà donné votre sang ?</a:t>
            </a:r>
            <a:r>
              <a:rPr lang="fr-FR" b="1" i="1" dirty="0">
                <a:solidFill>
                  <a:srgbClr val="009DE0"/>
                </a:solidFill>
              </a:rPr>
              <a:t> »</a:t>
            </a:r>
          </a:p>
          <a:p>
            <a:pPr marL="0" indent="0">
              <a:buNone/>
            </a:pPr>
            <a:endParaRPr lang="fr-FR" i="1" dirty="0" smtClean="0"/>
          </a:p>
          <a:p>
            <a:endParaRPr lang="fr-FR" dirty="0" smtClean="0"/>
          </a:p>
        </p:txBody>
      </p:sp>
    </p:spTree>
    <p:extLst>
      <p:ext uri="{BB962C8B-B14F-4D97-AF65-F5344CB8AC3E}">
        <p14:creationId xmlns:p14="http://schemas.microsoft.com/office/powerpoint/2010/main" val="40239732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au 6"/>
          <p:cNvGraphicFramePr>
            <a:graphicFrameLocks noGrp="1"/>
          </p:cNvGraphicFramePr>
          <p:nvPr>
            <p:extLst>
              <p:ext uri="{D42A27DB-BD31-4B8C-83A1-F6EECF244321}">
                <p14:modId xmlns:p14="http://schemas.microsoft.com/office/powerpoint/2010/main" val="36966726"/>
              </p:ext>
            </p:extLst>
          </p:nvPr>
        </p:nvGraphicFramePr>
        <p:xfrm>
          <a:off x="836607" y="1161277"/>
          <a:ext cx="11155679" cy="4782324"/>
        </p:xfrm>
        <a:graphic>
          <a:graphicData uri="http://schemas.openxmlformats.org/drawingml/2006/table">
            <a:tbl>
              <a:tblPr firstRow="1" firstCol="1" bandRow="1"/>
              <a:tblGrid>
                <a:gridCol w="2390503">
                  <a:extLst>
                    <a:ext uri="{9D8B030D-6E8A-4147-A177-3AD203B41FA5}">
                      <a16:colId xmlns:a16="http://schemas.microsoft.com/office/drawing/2014/main" val="397021294"/>
                    </a:ext>
                  </a:extLst>
                </a:gridCol>
                <a:gridCol w="3931920">
                  <a:extLst>
                    <a:ext uri="{9D8B030D-6E8A-4147-A177-3AD203B41FA5}">
                      <a16:colId xmlns:a16="http://schemas.microsoft.com/office/drawing/2014/main" val="4241791240"/>
                    </a:ext>
                  </a:extLst>
                </a:gridCol>
                <a:gridCol w="2416628">
                  <a:extLst>
                    <a:ext uri="{9D8B030D-6E8A-4147-A177-3AD203B41FA5}">
                      <a16:colId xmlns:a16="http://schemas.microsoft.com/office/drawing/2014/main" val="3686964845"/>
                    </a:ext>
                  </a:extLst>
                </a:gridCol>
                <a:gridCol w="2416628">
                  <a:extLst>
                    <a:ext uri="{9D8B030D-6E8A-4147-A177-3AD203B41FA5}">
                      <a16:colId xmlns:a16="http://schemas.microsoft.com/office/drawing/2014/main" val="3122171534"/>
                    </a:ext>
                  </a:extLst>
                </a:gridCol>
              </a:tblGrid>
              <a:tr h="0">
                <a:tc>
                  <a:txBody>
                    <a:bodyPr/>
                    <a:lstStyle/>
                    <a:p>
                      <a:pPr algn="ctr">
                        <a:lnSpc>
                          <a:spcPct val="115000"/>
                        </a:lnSpc>
                        <a:spcAft>
                          <a:spcPts val="0"/>
                        </a:spcAft>
                      </a:pPr>
                      <a:r>
                        <a:rPr lang="fr-FR" sz="1200" b="1" dirty="0">
                          <a:solidFill>
                            <a:srgbClr val="000000"/>
                          </a:solidFill>
                          <a:effectLst/>
                          <a:latin typeface="Arial" panose="020B0604020202020204" pitchFamily="34" charset="0"/>
                          <a:ea typeface="Arial Unicode MS"/>
                          <a:cs typeface="Arial" panose="020B0604020202020204" pitchFamily="34" charset="0"/>
                        </a:rPr>
                        <a:t>Oui</a:t>
                      </a:r>
                      <a:endParaRPr lang="fr-FR" sz="1200" dirty="0">
                        <a:effectLst/>
                        <a:latin typeface="Arial" panose="020B0604020202020204" pitchFamily="34" charset="0"/>
                        <a:ea typeface="Calibri" panose="020F0502020204030204" pitchFamily="34" charset="0"/>
                        <a:cs typeface="Arial" panose="020B0604020202020204" pitchFamily="34" charset="0"/>
                      </a:endParaRPr>
                    </a:p>
                  </a:txBody>
                  <a:tcPr marL="65488" marR="654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gridSpan="3">
                  <a:txBody>
                    <a:bodyPr/>
                    <a:lstStyle/>
                    <a:p>
                      <a:pPr algn="ctr">
                        <a:lnSpc>
                          <a:spcPct val="115000"/>
                        </a:lnSpc>
                        <a:spcAft>
                          <a:spcPts val="0"/>
                        </a:spcAft>
                      </a:pPr>
                      <a:r>
                        <a:rPr lang="fr-FR" sz="1200" b="1" dirty="0">
                          <a:solidFill>
                            <a:srgbClr val="C00000"/>
                          </a:solidFill>
                          <a:effectLst/>
                          <a:latin typeface="Arial" panose="020B0604020202020204" pitchFamily="34" charset="0"/>
                          <a:ea typeface="Arial Unicode MS"/>
                          <a:cs typeface="Arial" panose="020B0604020202020204" pitchFamily="34" charset="0"/>
                        </a:rPr>
                        <a:t>Non</a:t>
                      </a:r>
                      <a:endParaRPr lang="fr-FR" sz="1200" dirty="0">
                        <a:solidFill>
                          <a:srgbClr val="C00000"/>
                        </a:solidFill>
                        <a:effectLst/>
                        <a:latin typeface="Arial" panose="020B0604020202020204" pitchFamily="34" charset="0"/>
                        <a:ea typeface="Calibri" panose="020F0502020204030204" pitchFamily="34" charset="0"/>
                        <a:cs typeface="Arial" panose="020B0604020202020204" pitchFamily="34" charset="0"/>
                      </a:endParaRPr>
                    </a:p>
                  </a:txBody>
                  <a:tcPr marL="65488" marR="654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hMerge="1">
                  <a:txBody>
                    <a:bodyPr/>
                    <a:lstStyle/>
                    <a:p>
                      <a:pPr algn="just">
                        <a:lnSpc>
                          <a:spcPct val="115000"/>
                        </a:lnSpc>
                        <a:spcAft>
                          <a:spcPts val="0"/>
                        </a:spcAft>
                      </a:pPr>
                      <a:endParaRPr lang="fr-FR" sz="1800" dirty="0">
                        <a:effectLst/>
                        <a:latin typeface="Arial Unicode MS"/>
                        <a:ea typeface="Calibri" panose="020F0502020204030204" pitchFamily="34" charset="0"/>
                        <a:cs typeface="Times New Roman" panose="02020603050405020304" pitchFamily="18" charset="0"/>
                      </a:endParaRPr>
                    </a:p>
                  </a:txBody>
                  <a:tcPr marL="65488" marR="654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extLst>
                  <a:ext uri="{0D108BD9-81ED-4DB2-BD59-A6C34878D82A}">
                    <a16:rowId xmlns:a16="http://schemas.microsoft.com/office/drawing/2014/main" val="2098320200"/>
                  </a:ext>
                </a:extLst>
              </a:tr>
              <a:tr h="1809655">
                <a:tc>
                  <a:txBody>
                    <a:bodyPr/>
                    <a:lstStyle/>
                    <a:p>
                      <a:pPr algn="just">
                        <a:lnSpc>
                          <a:spcPct val="115000"/>
                        </a:lnSpc>
                        <a:spcAft>
                          <a:spcPts val="0"/>
                        </a:spcAft>
                      </a:pPr>
                      <a:r>
                        <a:rPr lang="fr-FR" sz="1200" i="1" dirty="0" smtClean="0">
                          <a:solidFill>
                            <a:srgbClr val="000000"/>
                          </a:solidFill>
                          <a:effectLst/>
                          <a:latin typeface="Arial" panose="020B0604020202020204" pitchFamily="34" charset="0"/>
                          <a:ea typeface="Arial Unicode MS"/>
                          <a:cs typeface="Arial" panose="020B0604020202020204" pitchFamily="34" charset="0"/>
                        </a:rPr>
                        <a:t>« Super</a:t>
                      </a:r>
                      <a:r>
                        <a:rPr lang="fr-FR" sz="1200" i="1" dirty="0">
                          <a:solidFill>
                            <a:srgbClr val="000000"/>
                          </a:solidFill>
                          <a:effectLst/>
                          <a:latin typeface="Arial" panose="020B0604020202020204" pitchFamily="34" charset="0"/>
                          <a:ea typeface="Arial Unicode MS"/>
                          <a:cs typeface="Arial" panose="020B0604020202020204" pitchFamily="34" charset="0"/>
                        </a:rPr>
                        <a:t> ! Comment ça s’était passé du coup </a:t>
                      </a:r>
                      <a:r>
                        <a:rPr lang="fr-FR" sz="1200" i="1" dirty="0" smtClean="0">
                          <a:solidFill>
                            <a:srgbClr val="000000"/>
                          </a:solidFill>
                          <a:effectLst/>
                          <a:latin typeface="Arial" panose="020B0604020202020204" pitchFamily="34" charset="0"/>
                          <a:ea typeface="Arial Unicode MS"/>
                          <a:cs typeface="Arial" panose="020B0604020202020204" pitchFamily="34" charset="0"/>
                        </a:rPr>
                        <a:t>? »</a:t>
                      </a:r>
                      <a:endParaRPr lang="fr-FR" sz="1200" i="1" dirty="0">
                        <a:effectLst/>
                        <a:latin typeface="Arial" panose="020B0604020202020204" pitchFamily="34" charset="0"/>
                        <a:ea typeface="Calibri" panose="020F0502020204030204" pitchFamily="34" charset="0"/>
                        <a:cs typeface="Arial" panose="020B0604020202020204" pitchFamily="34" charset="0"/>
                      </a:endParaRPr>
                    </a:p>
                    <a:p>
                      <a:pPr marL="0" lvl="0" indent="0" algn="just">
                        <a:lnSpc>
                          <a:spcPct val="115000"/>
                        </a:lnSpc>
                        <a:spcAft>
                          <a:spcPts val="0"/>
                        </a:spcAft>
                        <a:buFont typeface="Times New Roman" panose="02020603050405020304" pitchFamily="18" charset="0"/>
                        <a:buNone/>
                        <a:tabLst>
                          <a:tab pos="457200" algn="l"/>
                        </a:tabLst>
                      </a:pPr>
                      <a:endParaRPr lang="fr-FR" sz="1200" i="1" dirty="0" smtClean="0">
                        <a:solidFill>
                          <a:srgbClr val="000000"/>
                        </a:solidFill>
                        <a:effectLst/>
                        <a:latin typeface="Arial" panose="020B0604020202020204" pitchFamily="34" charset="0"/>
                        <a:ea typeface="Arial Unicode MS"/>
                        <a:cs typeface="Arial" panose="020B0604020202020204" pitchFamily="34" charset="0"/>
                      </a:endParaRPr>
                    </a:p>
                    <a:p>
                      <a:pPr marL="0" lvl="0" indent="0" algn="just">
                        <a:lnSpc>
                          <a:spcPct val="115000"/>
                        </a:lnSpc>
                        <a:spcAft>
                          <a:spcPts val="0"/>
                        </a:spcAft>
                        <a:buFont typeface="Times New Roman" panose="02020603050405020304" pitchFamily="18" charset="0"/>
                        <a:buNone/>
                        <a:tabLst>
                          <a:tab pos="457200" algn="l"/>
                        </a:tabLst>
                      </a:pPr>
                      <a:r>
                        <a:rPr lang="fr-FR" sz="1200" i="1" dirty="0" smtClean="0">
                          <a:solidFill>
                            <a:srgbClr val="000000"/>
                          </a:solidFill>
                          <a:effectLst/>
                          <a:latin typeface="Arial" panose="020B0604020202020204" pitchFamily="34" charset="0"/>
                          <a:ea typeface="Arial Unicode MS"/>
                          <a:cs typeface="Arial" panose="020B0604020202020204" pitchFamily="34" charset="0"/>
                        </a:rPr>
                        <a:t>« Bien</a:t>
                      </a:r>
                      <a:r>
                        <a:rPr lang="fr-FR" sz="1200" i="1" dirty="0">
                          <a:solidFill>
                            <a:srgbClr val="000000"/>
                          </a:solidFill>
                          <a:effectLst/>
                          <a:latin typeface="Arial" panose="020B0604020202020204" pitchFamily="34" charset="0"/>
                          <a:ea typeface="Arial Unicode MS"/>
                          <a:cs typeface="Arial" panose="020B0604020202020204" pitchFamily="34" charset="0"/>
                        </a:rPr>
                        <a:t> : on </a:t>
                      </a:r>
                      <a:r>
                        <a:rPr lang="fr-FR" sz="1200" i="1" dirty="0" smtClean="0">
                          <a:solidFill>
                            <a:srgbClr val="000000"/>
                          </a:solidFill>
                          <a:effectLst/>
                          <a:latin typeface="Arial" panose="020B0604020202020204" pitchFamily="34" charset="0"/>
                          <a:ea typeface="Arial Unicode MS"/>
                          <a:cs typeface="Arial" panose="020B0604020202020204" pitchFamily="34" charset="0"/>
                        </a:rPr>
                        <a:t>continue</a:t>
                      </a:r>
                      <a:r>
                        <a:rPr lang="fr-FR" sz="1200" i="1" baseline="0" dirty="0" smtClean="0">
                          <a:solidFill>
                            <a:srgbClr val="000000"/>
                          </a:solidFill>
                          <a:effectLst/>
                          <a:latin typeface="Arial" panose="020B0604020202020204" pitchFamily="34" charset="0"/>
                          <a:ea typeface="Arial Unicode MS"/>
                          <a:cs typeface="Arial" panose="020B0604020202020204" pitchFamily="34" charset="0"/>
                        </a:rPr>
                        <a:t> et je vous propose un rendez-vous sur la maison du don de XXXX sur les prochains jours ? »</a:t>
                      </a:r>
                      <a:endParaRPr lang="fr-FR" sz="1200" i="1" dirty="0">
                        <a:effectLst/>
                        <a:latin typeface="Arial" panose="020B0604020202020204" pitchFamily="34" charset="0"/>
                        <a:ea typeface="MS Mincho"/>
                        <a:cs typeface="Arial" panose="020B0604020202020204" pitchFamily="34" charset="0"/>
                      </a:endParaRPr>
                    </a:p>
                  </a:txBody>
                  <a:tcPr marL="65488" marR="654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gridSpan="3">
                  <a:txBody>
                    <a:bodyPr/>
                    <a:lstStyle/>
                    <a:p>
                      <a:pPr algn="just">
                        <a:lnSpc>
                          <a:spcPct val="115000"/>
                        </a:lnSpc>
                        <a:spcAft>
                          <a:spcPts val="0"/>
                        </a:spcAft>
                      </a:pPr>
                      <a:r>
                        <a:rPr lang="fr-FR" sz="1200" i="1" dirty="0" smtClean="0">
                          <a:solidFill>
                            <a:schemeClr val="tx1"/>
                          </a:solidFill>
                          <a:effectLst/>
                          <a:latin typeface="Arial" panose="020B0604020202020204" pitchFamily="34" charset="0"/>
                          <a:ea typeface="Arial Unicode MS"/>
                          <a:cs typeface="Arial" panose="020B0604020202020204" pitchFamily="34" charset="0"/>
                        </a:rPr>
                        <a:t>« Le </a:t>
                      </a:r>
                      <a:r>
                        <a:rPr lang="fr-FR" sz="1200" i="1" dirty="0">
                          <a:solidFill>
                            <a:schemeClr val="tx1"/>
                          </a:solidFill>
                          <a:effectLst/>
                          <a:latin typeface="Arial" panose="020B0604020202020204" pitchFamily="34" charset="0"/>
                          <a:ea typeface="Arial Unicode MS"/>
                          <a:cs typeface="Arial" panose="020B0604020202020204" pitchFamily="34" charset="0"/>
                        </a:rPr>
                        <a:t>don du sang, c’est d’abord un </a:t>
                      </a:r>
                      <a:r>
                        <a:rPr lang="fr-FR" sz="1200" b="1" i="1" dirty="0">
                          <a:solidFill>
                            <a:schemeClr val="tx1"/>
                          </a:solidFill>
                          <a:effectLst/>
                          <a:latin typeface="Arial" panose="020B0604020202020204" pitchFamily="34" charset="0"/>
                          <a:ea typeface="Arial Unicode MS"/>
                          <a:cs typeface="Arial" panose="020B0604020202020204" pitchFamily="34" charset="0"/>
                        </a:rPr>
                        <a:t>geste de solidarité</a:t>
                      </a:r>
                      <a:r>
                        <a:rPr lang="fr-FR" sz="1200" i="1" dirty="0">
                          <a:solidFill>
                            <a:schemeClr val="tx1"/>
                          </a:solidFill>
                          <a:effectLst/>
                          <a:latin typeface="Arial" panose="020B0604020202020204" pitchFamily="34" charset="0"/>
                          <a:ea typeface="Arial Unicode MS"/>
                          <a:cs typeface="Arial" panose="020B0604020202020204" pitchFamily="34" charset="0"/>
                        </a:rPr>
                        <a:t> qui permet de soigner plus d’1 million de malades chaque année en France. La transfusion </a:t>
                      </a:r>
                      <a:r>
                        <a:rPr lang="fr-FR" sz="1200" b="1" i="1" dirty="0">
                          <a:solidFill>
                            <a:schemeClr val="tx1"/>
                          </a:solidFill>
                          <a:effectLst/>
                          <a:latin typeface="Arial" panose="020B0604020202020204" pitchFamily="34" charset="0"/>
                          <a:ea typeface="Arial Unicode MS"/>
                          <a:cs typeface="Arial" panose="020B0604020202020204" pitchFamily="34" charset="0"/>
                        </a:rPr>
                        <a:t>c’est toujours vital</a:t>
                      </a:r>
                      <a:r>
                        <a:rPr lang="fr-FR" sz="1200" i="1" dirty="0">
                          <a:solidFill>
                            <a:schemeClr val="tx1"/>
                          </a:solidFill>
                          <a:effectLst/>
                          <a:latin typeface="Arial" panose="020B0604020202020204" pitchFamily="34" charset="0"/>
                          <a:ea typeface="Arial Unicode MS"/>
                          <a:cs typeface="Arial" panose="020B0604020202020204" pitchFamily="34" charset="0"/>
                        </a:rPr>
                        <a:t> ! </a:t>
                      </a:r>
                      <a:r>
                        <a:rPr lang="fr-FR" sz="1200" b="1" i="1" dirty="0">
                          <a:solidFill>
                            <a:schemeClr val="tx1"/>
                          </a:solidFill>
                          <a:effectLst/>
                          <a:latin typeface="Arial" panose="020B0604020202020204" pitchFamily="34" charset="0"/>
                          <a:ea typeface="Arial Unicode MS"/>
                          <a:cs typeface="Arial" panose="020B0604020202020204" pitchFamily="34" charset="0"/>
                        </a:rPr>
                        <a:t>Les besoins sont </a:t>
                      </a:r>
                      <a:r>
                        <a:rPr lang="fr-FR" sz="1200" b="1" i="1" dirty="0" smtClean="0">
                          <a:solidFill>
                            <a:schemeClr val="tx1"/>
                          </a:solidFill>
                          <a:effectLst/>
                          <a:latin typeface="Arial" panose="020B0604020202020204" pitchFamily="34" charset="0"/>
                          <a:ea typeface="Arial Unicode MS"/>
                          <a:cs typeface="Arial" panose="020B0604020202020204" pitchFamily="34" charset="0"/>
                        </a:rPr>
                        <a:t>permanents,</a:t>
                      </a:r>
                      <a:r>
                        <a:rPr lang="fr-FR" sz="1200" b="1" i="1" baseline="0" dirty="0" smtClean="0">
                          <a:solidFill>
                            <a:schemeClr val="tx1"/>
                          </a:solidFill>
                          <a:effectLst/>
                          <a:latin typeface="Arial" panose="020B0604020202020204" pitchFamily="34" charset="0"/>
                          <a:ea typeface="Arial Unicode MS"/>
                          <a:cs typeface="Arial" panose="020B0604020202020204" pitchFamily="34" charset="0"/>
                        </a:rPr>
                        <a:t> c</a:t>
                      </a:r>
                      <a:r>
                        <a:rPr lang="fr-FR" sz="1200" i="1" dirty="0" smtClean="0">
                          <a:solidFill>
                            <a:schemeClr val="tx1"/>
                          </a:solidFill>
                          <a:effectLst/>
                          <a:latin typeface="Arial" panose="020B0604020202020204" pitchFamily="34" charset="0"/>
                          <a:ea typeface="Arial Unicode MS"/>
                          <a:cs typeface="Arial" panose="020B0604020202020204" pitchFamily="34" charset="0"/>
                        </a:rPr>
                        <a:t>’est </a:t>
                      </a:r>
                      <a:r>
                        <a:rPr lang="fr-FR" sz="1200" i="1" dirty="0">
                          <a:solidFill>
                            <a:schemeClr val="tx1"/>
                          </a:solidFill>
                          <a:effectLst/>
                          <a:latin typeface="Arial" panose="020B0604020202020204" pitchFamily="34" charset="0"/>
                          <a:ea typeface="Arial Unicode MS"/>
                          <a:cs typeface="Arial" panose="020B0604020202020204" pitchFamily="34" charset="0"/>
                        </a:rPr>
                        <a:t>pour cela que nous avons besoin de la mobilisation de tout le monde, </a:t>
                      </a:r>
                      <a:r>
                        <a:rPr lang="fr-FR" sz="1200" b="1" i="1" dirty="0">
                          <a:solidFill>
                            <a:schemeClr val="tx1"/>
                          </a:solidFill>
                          <a:effectLst/>
                          <a:latin typeface="Arial" panose="020B0604020202020204" pitchFamily="34" charset="0"/>
                          <a:ea typeface="Arial Unicode MS"/>
                          <a:cs typeface="Arial" panose="020B0604020202020204" pitchFamily="34" charset="0"/>
                        </a:rPr>
                        <a:t>et donc de vous par exemple</a:t>
                      </a:r>
                      <a:r>
                        <a:rPr lang="fr-FR" sz="1200" i="1" dirty="0">
                          <a:solidFill>
                            <a:schemeClr val="tx1"/>
                          </a:solidFill>
                          <a:effectLst/>
                          <a:latin typeface="Arial" panose="020B0604020202020204" pitchFamily="34" charset="0"/>
                          <a:ea typeface="Arial Unicode MS"/>
                          <a:cs typeface="Arial" panose="020B0604020202020204" pitchFamily="34" charset="0"/>
                        </a:rPr>
                        <a:t> ! </a:t>
                      </a:r>
                      <a:endParaRPr lang="fr-FR" sz="1200" i="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fr-FR" sz="1200" i="1" dirty="0">
                          <a:solidFill>
                            <a:schemeClr val="tx1"/>
                          </a:solidFill>
                          <a:effectLst/>
                          <a:latin typeface="Arial" panose="020B0604020202020204" pitchFamily="34" charset="0"/>
                          <a:ea typeface="Arial Unicode MS"/>
                          <a:cs typeface="Arial" panose="020B0604020202020204" pitchFamily="34" charset="0"/>
                        </a:rPr>
                        <a:t>Et c’est cette </a:t>
                      </a:r>
                      <a:r>
                        <a:rPr lang="fr-FR" sz="1200" b="1" i="1" dirty="0">
                          <a:solidFill>
                            <a:schemeClr val="tx1"/>
                          </a:solidFill>
                          <a:effectLst/>
                          <a:latin typeface="Arial" panose="020B0604020202020204" pitchFamily="34" charset="0"/>
                          <a:ea typeface="Arial Unicode MS"/>
                          <a:cs typeface="Arial" panose="020B0604020202020204" pitchFamily="34" charset="0"/>
                        </a:rPr>
                        <a:t>occasion que je vous offre</a:t>
                      </a:r>
                      <a:r>
                        <a:rPr lang="fr-FR" sz="1200" i="1" dirty="0">
                          <a:solidFill>
                            <a:schemeClr val="tx1"/>
                          </a:solidFill>
                          <a:effectLst/>
                          <a:latin typeface="Arial" panose="020B0604020202020204" pitchFamily="34" charset="0"/>
                          <a:ea typeface="Arial Unicode MS"/>
                          <a:cs typeface="Arial" panose="020B0604020202020204" pitchFamily="34" charset="0"/>
                        </a:rPr>
                        <a:t> aujourd’hui </a:t>
                      </a:r>
                      <a:r>
                        <a:rPr lang="fr-FR" sz="1200" i="1" dirty="0" smtClean="0">
                          <a:solidFill>
                            <a:schemeClr val="tx1"/>
                          </a:solidFill>
                          <a:effectLst/>
                          <a:latin typeface="Arial" panose="020B0604020202020204" pitchFamily="34" charset="0"/>
                          <a:ea typeface="Arial Unicode MS"/>
                          <a:cs typeface="Arial" panose="020B0604020202020204" pitchFamily="34" charset="0"/>
                        </a:rPr>
                        <a:t>en</a:t>
                      </a:r>
                      <a:r>
                        <a:rPr lang="fr-FR" sz="1200" i="1" baseline="0" dirty="0" smtClean="0">
                          <a:solidFill>
                            <a:schemeClr val="tx1"/>
                          </a:solidFill>
                          <a:effectLst/>
                          <a:latin typeface="Arial" panose="020B0604020202020204" pitchFamily="34" charset="0"/>
                          <a:ea typeface="Arial Unicode MS"/>
                          <a:cs typeface="Arial" panose="020B0604020202020204" pitchFamily="34" charset="0"/>
                        </a:rPr>
                        <a:t> prenant RDV ensemble sur la maison du don de XX dans les prochains jours.</a:t>
                      </a:r>
                    </a:p>
                    <a:p>
                      <a:pPr algn="just">
                        <a:lnSpc>
                          <a:spcPct val="115000"/>
                        </a:lnSpc>
                        <a:spcAft>
                          <a:spcPts val="0"/>
                        </a:spcAft>
                      </a:pPr>
                      <a:r>
                        <a:rPr lang="fr-FR" sz="1200" i="1" baseline="0" dirty="0" smtClean="0">
                          <a:solidFill>
                            <a:schemeClr val="tx1"/>
                          </a:solidFill>
                          <a:effectLst/>
                          <a:latin typeface="Arial" panose="020B0604020202020204" pitchFamily="34" charset="0"/>
                          <a:ea typeface="Arial Unicode MS"/>
                          <a:cs typeface="Arial" panose="020B0604020202020204" pitchFamily="34" charset="0"/>
                        </a:rPr>
                        <a:t>Tout d’abord, je vous pose quelques questions pour m’assurer de ne pas vous faire déplacer sans pouvoir donner. »</a:t>
                      </a:r>
                    </a:p>
                    <a:p>
                      <a:pPr marL="0" indent="0" algn="just">
                        <a:lnSpc>
                          <a:spcPct val="115000"/>
                        </a:lnSpc>
                        <a:spcAft>
                          <a:spcPts val="0"/>
                        </a:spcAft>
                        <a:buFontTx/>
                        <a:buNone/>
                      </a:pPr>
                      <a:endParaRPr lang="fr-FR" sz="1200" i="0" baseline="0" dirty="0" smtClean="0">
                        <a:solidFill>
                          <a:schemeClr val="tx1"/>
                        </a:solidFill>
                        <a:effectLst/>
                        <a:latin typeface="Arial" panose="020B0604020202020204" pitchFamily="34" charset="0"/>
                        <a:ea typeface="Arial Unicode MS"/>
                        <a:cs typeface="Arial" panose="020B0604020202020204" pitchFamily="34" charset="0"/>
                      </a:endParaRPr>
                    </a:p>
                    <a:p>
                      <a:pPr marL="0" indent="0" algn="just">
                        <a:lnSpc>
                          <a:spcPct val="115000"/>
                        </a:lnSpc>
                        <a:spcAft>
                          <a:spcPts val="0"/>
                        </a:spcAft>
                        <a:buFontTx/>
                        <a:buNone/>
                      </a:pPr>
                      <a:r>
                        <a:rPr lang="fr-FR" sz="1200" i="0" baseline="0" dirty="0" smtClean="0">
                          <a:solidFill>
                            <a:schemeClr val="tx1"/>
                          </a:solidFill>
                          <a:effectLst/>
                          <a:latin typeface="Arial" panose="020B0604020202020204" pitchFamily="34" charset="0"/>
                          <a:ea typeface="Arial Unicode MS"/>
                          <a:cs typeface="Arial" panose="020B0604020202020204" pitchFamily="34" charset="0"/>
                        </a:rPr>
                        <a:t>Reprendre les questions liées aux critères d’éligibilité</a:t>
                      </a:r>
                    </a:p>
                  </a:txBody>
                  <a:tcPr marL="65488" marR="654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hMerge="1">
                  <a:txBody>
                    <a:bodyPr/>
                    <a:lstStyle/>
                    <a:p>
                      <a:pPr algn="just">
                        <a:lnSpc>
                          <a:spcPct val="115000"/>
                        </a:lnSpc>
                        <a:spcAft>
                          <a:spcPts val="0"/>
                        </a:spcAft>
                      </a:pPr>
                      <a:endParaRPr lang="fr-FR" sz="1800" i="1" dirty="0">
                        <a:solidFill>
                          <a:schemeClr val="tx1"/>
                        </a:solidFill>
                        <a:effectLst/>
                        <a:latin typeface="Arial Unicode MS"/>
                        <a:ea typeface="Calibri" panose="020F0502020204030204" pitchFamily="34" charset="0"/>
                        <a:cs typeface="Times New Roman" panose="02020603050405020304" pitchFamily="18" charset="0"/>
                      </a:endParaRPr>
                    </a:p>
                  </a:txBody>
                  <a:tcPr marL="65488" marR="654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extLst>
                  <a:ext uri="{0D108BD9-81ED-4DB2-BD59-A6C34878D82A}">
                    <a16:rowId xmlns:a16="http://schemas.microsoft.com/office/drawing/2014/main" val="4071010969"/>
                  </a:ext>
                </a:extLst>
              </a:tr>
              <a:tr h="274299">
                <a:tc rowSpan="2">
                  <a:txBody>
                    <a:bodyPr/>
                    <a:lstStyle/>
                    <a:p>
                      <a:pPr marL="0" marR="0" lvl="0" indent="0" algn="just" defTabSz="914400" rtl="0" eaLnBrk="1" fontAlgn="auto" latinLnBrk="0" hangingPunct="1">
                        <a:lnSpc>
                          <a:spcPct val="115000"/>
                        </a:lnSpc>
                        <a:spcBef>
                          <a:spcPts val="0"/>
                        </a:spcBef>
                        <a:spcAft>
                          <a:spcPts val="0"/>
                        </a:spcAft>
                        <a:buClrTx/>
                        <a:buSzTx/>
                        <a:buFont typeface="Times New Roman" panose="02020603050405020304" pitchFamily="18" charset="0"/>
                        <a:buNone/>
                        <a:tabLst>
                          <a:tab pos="457200" algn="l"/>
                        </a:tabLst>
                        <a:defRPr/>
                      </a:pPr>
                      <a:r>
                        <a:rPr lang="fr-FR" sz="1200" dirty="0" smtClean="0">
                          <a:solidFill>
                            <a:srgbClr val="000000"/>
                          </a:solidFill>
                          <a:effectLst/>
                          <a:latin typeface="Arial" panose="020B0604020202020204" pitchFamily="34" charset="0"/>
                          <a:ea typeface="Arial Unicode MS"/>
                          <a:cs typeface="Arial" panose="020B0604020202020204" pitchFamily="34" charset="0"/>
                        </a:rPr>
                        <a:t>Soucis de veine, de malaise ou autre : revalider avec la personne qu’elle souhaite toujours réessayer</a:t>
                      </a:r>
                      <a:r>
                        <a:rPr lang="fr-FR" sz="1200" baseline="0" dirty="0" smtClean="0">
                          <a:solidFill>
                            <a:srgbClr val="000000"/>
                          </a:solidFill>
                          <a:effectLst/>
                          <a:latin typeface="Arial" panose="020B0604020202020204" pitchFamily="34" charset="0"/>
                          <a:ea typeface="Arial Unicode MS"/>
                          <a:cs typeface="Arial" panose="020B0604020202020204" pitchFamily="34" charset="0"/>
                        </a:rPr>
                        <a:t> le don et qu’elle n’a reçu aucun courrier ou appel lui demandant de ne plus donner pour préserver sans santé.</a:t>
                      </a:r>
                      <a:endParaRPr lang="fr-FR" sz="1200" dirty="0" smtClean="0">
                        <a:effectLst/>
                        <a:latin typeface="Arial" panose="020B0604020202020204" pitchFamily="34" charset="0"/>
                        <a:ea typeface="MS Mincho"/>
                        <a:cs typeface="Arial" panose="020B0604020202020204" pitchFamily="34" charset="0"/>
                      </a:endParaRPr>
                    </a:p>
                  </a:txBody>
                  <a:tcPr marL="65488" marR="654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rowSpan="2">
                  <a:txBody>
                    <a:bodyPr/>
                    <a:lstStyle/>
                    <a:p>
                      <a:pPr algn="just">
                        <a:lnSpc>
                          <a:spcPct val="115000"/>
                        </a:lnSpc>
                        <a:spcAft>
                          <a:spcPts val="0"/>
                        </a:spcAft>
                      </a:pPr>
                      <a:r>
                        <a:rPr lang="fr-FR" sz="1200" i="1"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 Parfait ! Regardons ensemble vos disponibilités et la date et l’horaire qui vous conviendraient ? »</a:t>
                      </a:r>
                    </a:p>
                    <a:p>
                      <a:pPr algn="just">
                        <a:lnSpc>
                          <a:spcPct val="115000"/>
                        </a:lnSpc>
                        <a:spcAft>
                          <a:spcPts val="0"/>
                        </a:spcAft>
                      </a:pPr>
                      <a:r>
                        <a:rPr lang="fr-FR" sz="1200" i="1"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Proposition de date / créneau</a:t>
                      </a:r>
                    </a:p>
                    <a:p>
                      <a:pPr algn="just">
                        <a:lnSpc>
                          <a:spcPct val="115000"/>
                        </a:lnSpc>
                        <a:spcAft>
                          <a:spcPts val="0"/>
                        </a:spcAft>
                      </a:pPr>
                      <a:r>
                        <a:rPr lang="fr-FR" sz="1200" i="1"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Pose du rdv avec mention du code XXX dans la case « entreprise »</a:t>
                      </a:r>
                    </a:p>
                    <a:p>
                      <a:pPr algn="just">
                        <a:lnSpc>
                          <a:spcPct val="115000"/>
                        </a:lnSpc>
                        <a:spcAft>
                          <a:spcPts val="0"/>
                        </a:spcAft>
                      </a:pPr>
                      <a:r>
                        <a:rPr lang="fr-FR" sz="1200" i="1"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 </a:t>
                      </a:r>
                    </a:p>
                    <a:p>
                      <a:pPr algn="just">
                        <a:lnSpc>
                          <a:spcPct val="115000"/>
                        </a:lnSpc>
                        <a:spcAft>
                          <a:spcPts val="0"/>
                        </a:spcAft>
                      </a:pPr>
                      <a:r>
                        <a:rPr lang="fr-FR" sz="1200" i="1"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 Avant votre don, mangez normalement et buvez de l’eau. Venez avec une pièce d’identité. »</a:t>
                      </a:r>
                    </a:p>
                    <a:p>
                      <a:pPr algn="just">
                        <a:lnSpc>
                          <a:spcPct val="115000"/>
                        </a:lnSpc>
                        <a:spcAft>
                          <a:spcPts val="0"/>
                        </a:spcAft>
                      </a:pPr>
                      <a:endParaRPr lang="fr-FR" sz="1200" i="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5488" marR="654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i="1" dirty="0" smtClean="0">
                          <a:solidFill>
                            <a:srgbClr val="C00000"/>
                          </a:solidFill>
                          <a:effectLst/>
                          <a:latin typeface="Arial" panose="020B0604020202020204" pitchFamily="34" charset="0"/>
                          <a:ea typeface="Calibri" panose="020F0502020204030204" pitchFamily="34" charset="0"/>
                          <a:cs typeface="Arial" panose="020B0604020202020204" pitchFamily="34" charset="0"/>
                        </a:rPr>
                        <a:t>En cas de contre-indication temporaire ou définitive :</a:t>
                      </a:r>
                    </a:p>
                  </a:txBody>
                  <a:tcPr marL="65488" marR="654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hMerge="1">
                  <a:txBody>
                    <a:bodyPr/>
                    <a:lstStyle/>
                    <a:p>
                      <a:pPr algn="just">
                        <a:lnSpc>
                          <a:spcPct val="115000"/>
                        </a:lnSpc>
                        <a:spcAft>
                          <a:spcPts val="0"/>
                        </a:spcAft>
                      </a:pPr>
                      <a:endParaRPr lang="fr-FR" sz="1800" i="1" dirty="0">
                        <a:solidFill>
                          <a:schemeClr val="tx1"/>
                        </a:solidFill>
                        <a:effectLst/>
                        <a:latin typeface="Arial Unicode MS"/>
                        <a:ea typeface="Calibri" panose="020F0502020204030204" pitchFamily="34" charset="0"/>
                        <a:cs typeface="Times New Roman" panose="02020603050405020304" pitchFamily="18" charset="0"/>
                      </a:endParaRPr>
                    </a:p>
                  </a:txBody>
                  <a:tcPr marL="65488" marR="654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6983969"/>
                  </a:ext>
                </a:extLst>
              </a:tr>
              <a:tr h="2470383">
                <a:tc vMerge="1">
                  <a:txBody>
                    <a:bodyPr/>
                    <a:lstStyle/>
                    <a:p>
                      <a:endParaRPr lang="fr-FR"/>
                    </a:p>
                  </a:txBody>
                  <a:tcPr/>
                </a:tc>
                <a:tc vMerge="1">
                  <a:txBody>
                    <a:bodyPr/>
                    <a:lstStyle/>
                    <a:p>
                      <a:pPr algn="just">
                        <a:lnSpc>
                          <a:spcPct val="115000"/>
                        </a:lnSpc>
                        <a:spcAft>
                          <a:spcPts val="0"/>
                        </a:spcAft>
                      </a:pPr>
                      <a:endParaRPr lang="fr-FR" sz="1800" i="1" dirty="0">
                        <a:solidFill>
                          <a:schemeClr val="tx1"/>
                        </a:solidFill>
                        <a:effectLst/>
                        <a:latin typeface="Arial Unicode MS"/>
                        <a:ea typeface="Calibri" panose="020F0502020204030204" pitchFamily="34" charset="0"/>
                        <a:cs typeface="Times New Roman" panose="02020603050405020304" pitchFamily="18" charset="0"/>
                      </a:endParaRPr>
                    </a:p>
                  </a:txBody>
                  <a:tcPr marL="65488" marR="654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914400" rtl="0" eaLnBrk="1" fontAlgn="auto" latinLnBrk="0" hangingPunct="1">
                        <a:lnSpc>
                          <a:spcPct val="115000"/>
                        </a:lnSpc>
                        <a:spcBef>
                          <a:spcPts val="0"/>
                        </a:spcBef>
                        <a:spcAft>
                          <a:spcPts val="0"/>
                        </a:spcAft>
                        <a:buClrTx/>
                        <a:buSzTx/>
                        <a:buFontTx/>
                        <a:buNone/>
                        <a:tabLst/>
                        <a:defRPr/>
                      </a:pPr>
                      <a:r>
                        <a:rPr lang="fr-FR" sz="1200" dirty="0" smtClean="0">
                          <a:effectLst/>
                          <a:latin typeface="Arial" panose="020B0604020202020204" pitchFamily="34" charset="0"/>
                          <a:cs typeface="Arial" panose="020B0604020202020204" pitchFamily="34" charset="0"/>
                        </a:rPr>
                        <a:t>C’est super que vous soyez intéressés, mais pour votre sécurité et celle du receveur, il vaut mieux patienter un peu ! Mais la bonne nouvelle, c’est que vous pouvez vous y rendre à partir du XX (en fonction de la date de fin de contre-indication temporaire). Je vous montre comment prendre RDV sur la plateforme </a:t>
                      </a:r>
                      <a:r>
                        <a:rPr lang="fr-FR" sz="1200" u="sng" dirty="0" smtClean="0">
                          <a:effectLst/>
                          <a:latin typeface="Arial" panose="020B0604020202020204" pitchFamily="34" charset="0"/>
                          <a:cs typeface="Arial" panose="020B0604020202020204" pitchFamily="34" charset="0"/>
                          <a:hlinkClick r:id="rId2"/>
                        </a:rPr>
                        <a:t>https://mon-rdv-dondesang.efs.sante.fr/</a:t>
                      </a:r>
                      <a:endParaRPr lang="fr-FR" sz="1200" dirty="0" smtClean="0">
                        <a:effectLst/>
                        <a:latin typeface="Arial" panose="020B0604020202020204" pitchFamily="34" charset="0"/>
                        <a:cs typeface="Arial" panose="020B0604020202020204" pitchFamily="34" charset="0"/>
                      </a:endParaRPr>
                    </a:p>
                  </a:txBody>
                  <a:tcPr marL="65488" marR="654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marL="0" marR="0" lvl="0" indent="0" algn="just" defTabSz="914400" rtl="0" eaLnBrk="1" fontAlgn="auto" latinLnBrk="0" hangingPunct="1">
                        <a:lnSpc>
                          <a:spcPct val="115000"/>
                        </a:lnSpc>
                        <a:spcBef>
                          <a:spcPts val="0"/>
                        </a:spcBef>
                        <a:spcAft>
                          <a:spcPts val="0"/>
                        </a:spcAft>
                        <a:buClrTx/>
                        <a:buSzTx/>
                        <a:buFontTx/>
                        <a:buNone/>
                        <a:tabLst/>
                        <a:defRPr/>
                      </a:pPr>
                      <a:r>
                        <a:rPr lang="fr-FR" sz="1200" dirty="0" smtClean="0">
                          <a:effectLst/>
                          <a:latin typeface="Arial" panose="020B0604020202020204" pitchFamily="34" charset="0"/>
                          <a:cs typeface="Arial" panose="020B0604020202020204" pitchFamily="34" charset="0"/>
                        </a:rPr>
                        <a:t>Je suis désolé, mais pour votre sécurité et celle du receveur, vous n’allez pas pouvoir donner. Merci beaucoup pour votre intérêt, je vous propose quand même un passage à l’action ? On se fait un petit selfie, qui vous permettra de parler du don de plasma à vos proches ou sur vos réseaux sociaux ?!</a:t>
                      </a:r>
                      <a:endParaRPr lang="fr-FR" sz="1200" dirty="0" smtClean="0">
                        <a:effectLst/>
                        <a:latin typeface="Arial" panose="020B0604020202020204" pitchFamily="34" charset="0"/>
                        <a:ea typeface="Calibri" panose="020F0502020204030204" pitchFamily="34" charset="0"/>
                        <a:cs typeface="Arial" panose="020B0604020202020204" pitchFamily="34" charset="0"/>
                      </a:endParaRPr>
                    </a:p>
                  </a:txBody>
                  <a:tcPr marL="65488" marR="654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05617328"/>
                  </a:ext>
                </a:extLst>
              </a:tr>
            </a:tbl>
          </a:graphicData>
        </a:graphic>
      </p:graphicFrame>
    </p:spTree>
    <p:extLst>
      <p:ext uri="{BB962C8B-B14F-4D97-AF65-F5344CB8AC3E}">
        <p14:creationId xmlns:p14="http://schemas.microsoft.com/office/powerpoint/2010/main" val="37343541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Critères d’accès au don (non exhaustifs)</a:t>
            </a:r>
            <a:endParaRPr lang="fr-FR" dirty="0"/>
          </a:p>
        </p:txBody>
      </p:sp>
      <p:sp>
        <p:nvSpPr>
          <p:cNvPr id="3" name="Espace réservé du contenu 2"/>
          <p:cNvSpPr>
            <a:spLocks noGrp="1"/>
          </p:cNvSpPr>
          <p:nvPr>
            <p:ph idx="1"/>
          </p:nvPr>
        </p:nvSpPr>
        <p:spPr>
          <a:xfrm>
            <a:off x="570345" y="1542753"/>
            <a:ext cx="11272480" cy="4779669"/>
          </a:xfrm>
        </p:spPr>
        <p:txBody>
          <a:bodyPr>
            <a:normAutofit fontScale="85000" lnSpcReduction="10000"/>
          </a:bodyPr>
          <a:lstStyle/>
          <a:p>
            <a:pPr marL="0" indent="0">
              <a:lnSpc>
                <a:spcPct val="120000"/>
              </a:lnSpc>
              <a:spcBef>
                <a:spcPts val="0"/>
              </a:spcBef>
              <a:buNone/>
            </a:pPr>
            <a:r>
              <a:rPr lang="fr-FR" dirty="0" smtClean="0">
                <a:solidFill>
                  <a:srgbClr val="C00000"/>
                </a:solidFill>
              </a:rPr>
              <a:t>L’éligibilité est soumis à l’entretien </a:t>
            </a:r>
            <a:r>
              <a:rPr lang="fr-FR" dirty="0" err="1" smtClean="0">
                <a:solidFill>
                  <a:srgbClr val="C00000"/>
                </a:solidFill>
              </a:rPr>
              <a:t>pré-don</a:t>
            </a:r>
            <a:r>
              <a:rPr lang="fr-FR" dirty="0" smtClean="0">
                <a:solidFill>
                  <a:srgbClr val="C00000"/>
                </a:solidFill>
              </a:rPr>
              <a:t> et votre échange avec le candidat au don ne peut être une validation définitive de son éligibilité</a:t>
            </a:r>
          </a:p>
          <a:p>
            <a:pPr>
              <a:lnSpc>
                <a:spcPct val="120000"/>
              </a:lnSpc>
              <a:spcBef>
                <a:spcPts val="0"/>
              </a:spcBef>
            </a:pPr>
            <a:r>
              <a:rPr lang="fr-FR" b="1" u="sng" dirty="0" smtClean="0">
                <a:solidFill>
                  <a:srgbClr val="009DE0"/>
                </a:solidFill>
              </a:rPr>
              <a:t>Critères principaux</a:t>
            </a:r>
          </a:p>
          <a:p>
            <a:pPr lvl="1">
              <a:lnSpc>
                <a:spcPct val="120000"/>
              </a:lnSpc>
              <a:spcBef>
                <a:spcPts val="0"/>
              </a:spcBef>
            </a:pPr>
            <a:r>
              <a:rPr lang="fr-FR" dirty="0"/>
              <a:t>vous avez plus de 18 ans ? moins de </a:t>
            </a:r>
            <a:r>
              <a:rPr lang="fr-FR" dirty="0" smtClean="0"/>
              <a:t>70 ans ?</a:t>
            </a:r>
            <a:endParaRPr lang="fr-FR" sz="3200" dirty="0"/>
          </a:p>
          <a:p>
            <a:pPr lvl="1">
              <a:lnSpc>
                <a:spcPct val="120000"/>
              </a:lnSpc>
              <a:spcBef>
                <a:spcPts val="0"/>
              </a:spcBef>
            </a:pPr>
            <a:r>
              <a:rPr lang="fr-FR" dirty="0"/>
              <a:t>vous pesez plus de </a:t>
            </a:r>
            <a:r>
              <a:rPr lang="fr-FR" dirty="0" smtClean="0"/>
              <a:t>50 </a:t>
            </a:r>
            <a:r>
              <a:rPr lang="fr-FR" dirty="0"/>
              <a:t>kg ?</a:t>
            </a:r>
            <a:endParaRPr lang="fr-FR" sz="3200" dirty="0"/>
          </a:p>
          <a:p>
            <a:pPr lvl="1">
              <a:lnSpc>
                <a:spcPct val="120000"/>
              </a:lnSpc>
              <a:spcBef>
                <a:spcPts val="0"/>
              </a:spcBef>
            </a:pPr>
            <a:r>
              <a:rPr lang="fr-FR" dirty="0" smtClean="0"/>
              <a:t>vous </a:t>
            </a:r>
            <a:r>
              <a:rPr lang="fr-FR" dirty="0"/>
              <a:t>vous sentez en bonne forme ?</a:t>
            </a:r>
            <a:endParaRPr lang="fr-FR" sz="3200" dirty="0"/>
          </a:p>
          <a:p>
            <a:pPr lvl="1">
              <a:lnSpc>
                <a:spcPct val="120000"/>
              </a:lnSpc>
              <a:spcBef>
                <a:spcPts val="0"/>
              </a:spcBef>
            </a:pPr>
            <a:r>
              <a:rPr lang="fr-FR" dirty="0"/>
              <a:t>dans les 7 derniers jours, êtes-vous allé chez le dentiste ? </a:t>
            </a:r>
          </a:p>
          <a:p>
            <a:pPr lvl="1">
              <a:lnSpc>
                <a:spcPct val="120000"/>
              </a:lnSpc>
              <a:spcBef>
                <a:spcPts val="0"/>
              </a:spcBef>
            </a:pPr>
            <a:r>
              <a:rPr lang="fr-FR" dirty="0" smtClean="0"/>
              <a:t>dans </a:t>
            </a:r>
            <a:r>
              <a:rPr lang="fr-FR" dirty="0"/>
              <a:t>les 15 derniers jours, avez-vous eu de la fièvre ? pris des antibiotiques ?</a:t>
            </a:r>
            <a:endParaRPr lang="fr-FR" sz="3200" dirty="0"/>
          </a:p>
          <a:p>
            <a:pPr lvl="1">
              <a:lnSpc>
                <a:spcPct val="120000"/>
              </a:lnSpc>
              <a:spcBef>
                <a:spcPts val="0"/>
              </a:spcBef>
            </a:pPr>
            <a:r>
              <a:rPr lang="fr-FR" dirty="0"/>
              <a:t>dans les 4 derniers mois, avez-vous fait un tatouage ou un piercing (boucle d’oreille incluse) ? subi une opération chirurgicale ?</a:t>
            </a:r>
            <a:endParaRPr lang="fr-FR" sz="3200" dirty="0"/>
          </a:p>
          <a:p>
            <a:pPr lvl="1">
              <a:lnSpc>
                <a:spcPct val="120000"/>
              </a:lnSpc>
              <a:spcBef>
                <a:spcPts val="0"/>
              </a:spcBef>
            </a:pPr>
            <a:r>
              <a:rPr lang="fr-FR" dirty="0"/>
              <a:t>vous n’avez pas prévu de faire de sport intensif dans les 24h après votre don </a:t>
            </a:r>
            <a:r>
              <a:rPr lang="fr-FR" dirty="0" smtClean="0"/>
              <a:t>?</a:t>
            </a:r>
            <a:endParaRPr lang="fr-FR" sz="3200" dirty="0"/>
          </a:p>
        </p:txBody>
      </p:sp>
    </p:spTree>
    <p:extLst>
      <p:ext uri="{BB962C8B-B14F-4D97-AF65-F5344CB8AC3E}">
        <p14:creationId xmlns:p14="http://schemas.microsoft.com/office/powerpoint/2010/main" val="1360729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u="sng" dirty="0" smtClean="0"/>
              <a:t>Blinder </a:t>
            </a:r>
            <a:r>
              <a:rPr lang="fr-FR" u="sng" dirty="0"/>
              <a:t>la décision</a:t>
            </a:r>
            <a:r>
              <a:rPr lang="fr-FR" dirty="0"/>
              <a:t>, </a:t>
            </a:r>
            <a:r>
              <a:rPr lang="fr-FR" dirty="0" smtClean="0"/>
              <a:t/>
            </a:r>
            <a:br>
              <a:rPr lang="fr-FR" dirty="0" smtClean="0"/>
            </a:br>
            <a:r>
              <a:rPr lang="fr-FR" dirty="0" smtClean="0"/>
              <a:t>responsabiliser </a:t>
            </a:r>
            <a:r>
              <a:rPr lang="fr-FR" dirty="0"/>
              <a:t>sur l’engagement </a:t>
            </a:r>
          </a:p>
        </p:txBody>
      </p:sp>
      <p:sp>
        <p:nvSpPr>
          <p:cNvPr id="3" name="Espace réservé du contenu 2"/>
          <p:cNvSpPr>
            <a:spLocks noGrp="1"/>
          </p:cNvSpPr>
          <p:nvPr>
            <p:ph idx="1"/>
          </p:nvPr>
        </p:nvSpPr>
        <p:spPr/>
        <p:txBody>
          <a:bodyPr>
            <a:normAutofit fontScale="62500" lnSpcReduction="20000"/>
          </a:bodyPr>
          <a:lstStyle/>
          <a:p>
            <a:pPr lvl="0">
              <a:lnSpc>
                <a:spcPct val="120000"/>
              </a:lnSpc>
              <a:spcBef>
                <a:spcPts val="0"/>
              </a:spcBef>
            </a:pPr>
            <a:r>
              <a:rPr lang="fr-FR" dirty="0"/>
              <a:t>C</a:t>
            </a:r>
            <a:r>
              <a:rPr lang="fr-FR" dirty="0" smtClean="0"/>
              <a:t>’est </a:t>
            </a:r>
            <a:r>
              <a:rPr lang="fr-FR" dirty="0"/>
              <a:t>le donneur qui détermine le jour et l’heure qui lui convient, </a:t>
            </a:r>
            <a:r>
              <a:rPr lang="fr-FR" u="sng" dirty="0"/>
              <a:t>le plus tôt possible</a:t>
            </a:r>
            <a:endParaRPr lang="fr-FR" dirty="0"/>
          </a:p>
          <a:p>
            <a:pPr>
              <a:lnSpc>
                <a:spcPct val="120000"/>
              </a:lnSpc>
              <a:spcBef>
                <a:spcPts val="0"/>
              </a:spcBef>
            </a:pPr>
            <a:r>
              <a:rPr lang="fr-FR" dirty="0" smtClean="0"/>
              <a:t>inscrire </a:t>
            </a:r>
            <a:r>
              <a:rPr lang="fr-FR" dirty="0"/>
              <a:t>le rdv sur le site en ligne, devant le donneur (nom + prénom + email + téléphone + </a:t>
            </a:r>
            <a:r>
              <a:rPr lang="fr-FR" dirty="0" smtClean="0"/>
              <a:t>XX </a:t>
            </a:r>
            <a:r>
              <a:rPr lang="fr-FR" dirty="0"/>
              <a:t>dans « nom de l’entreprise ») </a:t>
            </a:r>
          </a:p>
          <a:p>
            <a:pPr>
              <a:lnSpc>
                <a:spcPct val="120000"/>
              </a:lnSpc>
              <a:spcBef>
                <a:spcPts val="0"/>
              </a:spcBef>
            </a:pPr>
            <a:r>
              <a:rPr lang="fr-FR" dirty="0" smtClean="0"/>
              <a:t>vérifier lui la bonne </a:t>
            </a:r>
            <a:r>
              <a:rPr lang="fr-FR" dirty="0"/>
              <a:t>réception de </a:t>
            </a:r>
            <a:r>
              <a:rPr lang="fr-FR" dirty="0" smtClean="0"/>
              <a:t>l’email (arrivée dans les spams)</a:t>
            </a:r>
            <a:endParaRPr lang="fr-FR" dirty="0"/>
          </a:p>
          <a:p>
            <a:pPr lvl="0">
              <a:lnSpc>
                <a:spcPct val="120000"/>
              </a:lnSpc>
              <a:spcBef>
                <a:spcPts val="0"/>
              </a:spcBef>
            </a:pPr>
            <a:r>
              <a:rPr lang="fr-FR" dirty="0" smtClean="0"/>
              <a:t>proposer </a:t>
            </a:r>
            <a:r>
              <a:rPr lang="fr-FR" dirty="0"/>
              <a:t>à la personne de l’inscrire sur son agenda, se mettre une alarme le matin du RDV…</a:t>
            </a:r>
          </a:p>
          <a:p>
            <a:pPr marL="0" lvl="0" indent="0">
              <a:lnSpc>
                <a:spcPct val="120000"/>
              </a:lnSpc>
              <a:spcBef>
                <a:spcPts val="0"/>
              </a:spcBef>
              <a:buNone/>
            </a:pPr>
            <a:r>
              <a:rPr lang="fr-FR" i="1" dirty="0" smtClean="0"/>
              <a:t>« Vous </a:t>
            </a:r>
            <a:r>
              <a:rPr lang="fr-FR" i="1" dirty="0"/>
              <a:t>savez par quel moyen vous allez venir </a:t>
            </a:r>
            <a:r>
              <a:rPr lang="fr-FR" i="1" dirty="0" smtClean="0"/>
              <a:t>? »</a:t>
            </a:r>
          </a:p>
          <a:p>
            <a:pPr lvl="1">
              <a:lnSpc>
                <a:spcPct val="120000"/>
              </a:lnSpc>
              <a:spcBef>
                <a:spcPts val="0"/>
              </a:spcBef>
            </a:pPr>
            <a:r>
              <a:rPr lang="fr-FR" dirty="0" smtClean="0"/>
              <a:t>décrire </a:t>
            </a:r>
            <a:r>
              <a:rPr lang="fr-FR" dirty="0"/>
              <a:t>l’accès / le parking </a:t>
            </a:r>
          </a:p>
          <a:p>
            <a:pPr marL="457200" lvl="1" indent="0">
              <a:lnSpc>
                <a:spcPct val="120000"/>
              </a:lnSpc>
              <a:spcBef>
                <a:spcPts val="0"/>
              </a:spcBef>
              <a:buNone/>
            </a:pPr>
            <a:endParaRPr lang="fr-FR" dirty="0"/>
          </a:p>
          <a:p>
            <a:pPr marL="0" indent="0">
              <a:lnSpc>
                <a:spcPct val="120000"/>
              </a:lnSpc>
              <a:spcBef>
                <a:spcPts val="0"/>
              </a:spcBef>
              <a:buNone/>
            </a:pPr>
            <a:r>
              <a:rPr lang="fr-FR" dirty="0"/>
              <a:t>On n’oublie pas le dernier petit échange de motivation et de responsabilisation </a:t>
            </a:r>
            <a:r>
              <a:rPr lang="fr-FR" dirty="0" smtClean="0"/>
              <a:t>!</a:t>
            </a:r>
          </a:p>
          <a:p>
            <a:pPr marL="0" indent="0">
              <a:lnSpc>
                <a:spcPct val="120000"/>
              </a:lnSpc>
              <a:spcBef>
                <a:spcPts val="0"/>
              </a:spcBef>
              <a:buNone/>
            </a:pPr>
            <a:endParaRPr lang="fr-FR" sz="3400" dirty="0"/>
          </a:p>
          <a:p>
            <a:pPr marL="0" indent="0" algn="ctr">
              <a:lnSpc>
                <a:spcPct val="120000"/>
              </a:lnSpc>
              <a:spcBef>
                <a:spcPts val="0"/>
              </a:spcBef>
              <a:buNone/>
            </a:pPr>
            <a:r>
              <a:rPr lang="fr-FR" sz="3800" b="1" i="1" dirty="0" smtClean="0">
                <a:solidFill>
                  <a:srgbClr val="00B050"/>
                </a:solidFill>
              </a:rPr>
              <a:t>« Merci </a:t>
            </a:r>
            <a:r>
              <a:rPr lang="fr-FR" sz="3800" b="1" i="1" dirty="0">
                <a:solidFill>
                  <a:srgbClr val="00B050"/>
                </a:solidFill>
              </a:rPr>
              <a:t>pour votre engagement ! </a:t>
            </a:r>
            <a:r>
              <a:rPr lang="fr-FR" sz="3800" b="1" i="1" dirty="0" smtClean="0">
                <a:solidFill>
                  <a:srgbClr val="00B050"/>
                </a:solidFill>
              </a:rPr>
              <a:t/>
            </a:r>
            <a:br>
              <a:rPr lang="fr-FR" sz="3800" b="1" i="1" dirty="0" smtClean="0">
                <a:solidFill>
                  <a:srgbClr val="00B050"/>
                </a:solidFill>
              </a:rPr>
            </a:br>
            <a:r>
              <a:rPr lang="fr-FR" sz="3800" b="1" i="1" dirty="0" smtClean="0">
                <a:solidFill>
                  <a:srgbClr val="00B050"/>
                </a:solidFill>
              </a:rPr>
              <a:t>Je </a:t>
            </a:r>
            <a:r>
              <a:rPr lang="fr-FR" sz="3800" b="1" i="1" dirty="0">
                <a:solidFill>
                  <a:srgbClr val="00B050"/>
                </a:solidFill>
              </a:rPr>
              <a:t>compte sur vous, bonne fin de journée ! </a:t>
            </a:r>
            <a:r>
              <a:rPr lang="fr-FR" sz="3800" i="1" dirty="0" smtClean="0">
                <a:solidFill>
                  <a:srgbClr val="00B050"/>
                </a:solidFill>
                <a:sym typeface="Wingdings" panose="05000000000000000000" pitchFamily="2" charset="2"/>
              </a:rPr>
              <a:t> »</a:t>
            </a:r>
            <a:endParaRPr lang="fr-FR" sz="3800" i="1" dirty="0">
              <a:solidFill>
                <a:srgbClr val="00B050"/>
              </a:solidFill>
            </a:endParaRPr>
          </a:p>
          <a:p>
            <a:pPr>
              <a:lnSpc>
                <a:spcPct val="120000"/>
              </a:lnSpc>
              <a:spcBef>
                <a:spcPts val="0"/>
              </a:spcBef>
            </a:pPr>
            <a:endParaRPr lang="fr-FR" dirty="0"/>
          </a:p>
        </p:txBody>
      </p:sp>
    </p:spTree>
    <p:extLst>
      <p:ext uri="{BB962C8B-B14F-4D97-AF65-F5344CB8AC3E}">
        <p14:creationId xmlns:p14="http://schemas.microsoft.com/office/powerpoint/2010/main" val="3834676941"/>
      </p:ext>
    </p:extLst>
  </p:cSld>
  <p:clrMapOvr>
    <a:masterClrMapping/>
  </p:clrMapOvr>
</p:sld>
</file>

<file path=ppt/theme/theme1.xml><?xml version="1.0" encoding="utf-8"?>
<a:theme xmlns:a="http://schemas.openxmlformats.org/drawingml/2006/main" name="Conception personnalisée">
  <a:themeElements>
    <a:clrScheme name="Personnalisé 1">
      <a:dk1>
        <a:sysClr val="windowText" lastClr="000000"/>
      </a:dk1>
      <a:lt1>
        <a:sysClr val="window" lastClr="FFFFFF"/>
      </a:lt1>
      <a:dk2>
        <a:srgbClr val="44546A"/>
      </a:dk2>
      <a:lt2>
        <a:srgbClr val="E7E6E6"/>
      </a:lt2>
      <a:accent1>
        <a:srgbClr val="009DE0"/>
      </a:accent1>
      <a:accent2>
        <a:srgbClr val="DF2C26"/>
      </a:accent2>
      <a:accent3>
        <a:srgbClr val="A5A5A5"/>
      </a:accent3>
      <a:accent4>
        <a:srgbClr val="F5B047"/>
      </a:accent4>
      <a:accent5>
        <a:srgbClr val="EC883B"/>
      </a:accent5>
      <a:accent6>
        <a:srgbClr val="70AD47"/>
      </a:accent6>
      <a:hlink>
        <a:srgbClr val="007DB3"/>
      </a:hlink>
      <a:folHlink>
        <a:srgbClr val="252D4E"/>
      </a:folHlink>
    </a:clrScheme>
    <a:fontScheme name="Police_donneur">
      <a:majorFont>
        <a:latin typeface="Futura Std Condensed ExtBd"/>
        <a:ea typeface=""/>
        <a:cs typeface=""/>
      </a:majorFont>
      <a:minorFont>
        <a:latin typeface="Gotham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dèle_POWERPOINT_donneur.pptx" id="{15AD65F3-E0F7-4A80-8B41-A79505D02F7E}" vid="{3C249622-C62A-4362-9903-0614BC76A794}"/>
    </a:ext>
  </a:extLst>
</a:theme>
</file>

<file path=ppt/theme/theme2.xml><?xml version="1.0" encoding="utf-8"?>
<a:theme xmlns:a="http://schemas.openxmlformats.org/drawingml/2006/main" name="Thème Office">
  <a:themeElements>
    <a:clrScheme name="Personnalisé 1">
      <a:dk1>
        <a:sysClr val="windowText" lastClr="000000"/>
      </a:dk1>
      <a:lt1>
        <a:sysClr val="window" lastClr="FFFFFF"/>
      </a:lt1>
      <a:dk2>
        <a:srgbClr val="44546A"/>
      </a:dk2>
      <a:lt2>
        <a:srgbClr val="E7E6E6"/>
      </a:lt2>
      <a:accent1>
        <a:srgbClr val="009DE0"/>
      </a:accent1>
      <a:accent2>
        <a:srgbClr val="DF2C26"/>
      </a:accent2>
      <a:accent3>
        <a:srgbClr val="A5A5A5"/>
      </a:accent3>
      <a:accent4>
        <a:srgbClr val="F5B047"/>
      </a:accent4>
      <a:accent5>
        <a:srgbClr val="EC883B"/>
      </a:accent5>
      <a:accent6>
        <a:srgbClr val="70AD47"/>
      </a:accent6>
      <a:hlink>
        <a:srgbClr val="007DB3"/>
      </a:hlink>
      <a:folHlink>
        <a:srgbClr val="252D4E"/>
      </a:folHlink>
    </a:clrScheme>
    <a:fontScheme name="Police_donneur">
      <a:majorFont>
        <a:latin typeface="Futura Std Condensed ExtBd"/>
        <a:ea typeface=""/>
        <a:cs typeface=""/>
      </a:majorFont>
      <a:minorFont>
        <a:latin typeface="Gotham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dèle_POWERPOINT_donneur.pptx" id="{15AD65F3-E0F7-4A80-8B41-A79505D02F7E}" vid="{520C634B-8173-42C6-8430-931C358FE046}"/>
    </a:ext>
  </a:extLst>
</a:theme>
</file>

<file path=ppt/theme/theme3.xml><?xml version="1.0" encoding="utf-8"?>
<a:theme xmlns:a="http://schemas.openxmlformats.org/drawingml/2006/main" name="1_Conception personnalisée">
  <a:themeElements>
    <a:clrScheme name="Personnalisé 1">
      <a:dk1>
        <a:sysClr val="windowText" lastClr="000000"/>
      </a:dk1>
      <a:lt1>
        <a:sysClr val="window" lastClr="FFFFFF"/>
      </a:lt1>
      <a:dk2>
        <a:srgbClr val="44546A"/>
      </a:dk2>
      <a:lt2>
        <a:srgbClr val="E7E6E6"/>
      </a:lt2>
      <a:accent1>
        <a:srgbClr val="009DE0"/>
      </a:accent1>
      <a:accent2>
        <a:srgbClr val="DF2C26"/>
      </a:accent2>
      <a:accent3>
        <a:srgbClr val="A5A5A5"/>
      </a:accent3>
      <a:accent4>
        <a:srgbClr val="F5B047"/>
      </a:accent4>
      <a:accent5>
        <a:srgbClr val="EC883B"/>
      </a:accent5>
      <a:accent6>
        <a:srgbClr val="70AD47"/>
      </a:accent6>
      <a:hlink>
        <a:srgbClr val="007DB3"/>
      </a:hlink>
      <a:folHlink>
        <a:srgbClr val="252D4E"/>
      </a:folHlink>
    </a:clrScheme>
    <a:fontScheme name="Police_donneur">
      <a:majorFont>
        <a:latin typeface="Futura Std Condensed ExtBd"/>
        <a:ea typeface=""/>
        <a:cs typeface=""/>
      </a:majorFont>
      <a:minorFont>
        <a:latin typeface="Gotham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dèle_POWERPOINT_donneur.pptx" id="{15AD65F3-E0F7-4A80-8B41-A79505D02F7E}" vid="{7AE9A322-A478-4DBE-B2CD-E3BD6397CD97}"/>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930BF141283B94686B69D6CB76369A2" ma:contentTypeVersion="1" ma:contentTypeDescription="Crée un document." ma:contentTypeScope="" ma:versionID="21e9c88e2193d905f89c0d0905127549">
  <xsd:schema xmlns:xsd="http://www.w3.org/2001/XMLSchema" xmlns:xs="http://www.w3.org/2001/XMLSchema" xmlns:p="http://schemas.microsoft.com/office/2006/metadata/properties" xmlns:ns2="ad871adc-668d-4349-bd04-6fccdf5fca5d" targetNamespace="http://schemas.microsoft.com/office/2006/metadata/properties" ma:root="true" ma:fieldsID="0764ff8db2291e712fe6cc5af8b10875" ns2:_="">
    <xsd:import namespace="ad871adc-668d-4349-bd04-6fccdf5fca5d"/>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871adc-668d-4349-bd04-6fccdf5fca5d" elementFormDefault="qualified">
    <xsd:import namespace="http://schemas.microsoft.com/office/2006/documentManagement/types"/>
    <xsd:import namespace="http://schemas.microsoft.com/office/infopath/2007/PartnerControls"/>
    <xsd:element name="SharedWithUsers" ma:index="8" nillable="true" ma:displayName="Partagé avec"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AF3B92D-76C1-4ED7-B5C9-828C75DD97D5}">
  <ds:schemaRefs>
    <ds:schemaRef ds:uri="http://schemas.microsoft.com/sharepoint/v3/contenttype/forms"/>
  </ds:schemaRefs>
</ds:datastoreItem>
</file>

<file path=customXml/itemProps2.xml><?xml version="1.0" encoding="utf-8"?>
<ds:datastoreItem xmlns:ds="http://schemas.openxmlformats.org/officeDocument/2006/customXml" ds:itemID="{C86FECD1-639D-47C7-AC02-31291A7E67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d871adc-668d-4349-bd04-6fccdf5fca5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3A7B886-F075-402C-B961-CCD68521F4A7}">
  <ds:schemaRefs>
    <ds:schemaRef ds:uri="http://purl.org/dc/dcmitype/"/>
    <ds:schemaRef ds:uri="http://schemas.microsoft.com/office/2006/documentManagement/types"/>
    <ds:schemaRef ds:uri="http://purl.org/dc/elements/1.1/"/>
    <ds:schemaRef ds:uri="http://purl.org/dc/terms/"/>
    <ds:schemaRef ds:uri="ad871adc-668d-4349-bd04-6fccdf5fca5d"/>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Modèle_POWERPOINT_donneur</Template>
  <TotalTime>66</TotalTime>
  <Words>1078</Words>
  <Application>Microsoft Office PowerPoint</Application>
  <PresentationFormat>Grand écran</PresentationFormat>
  <Paragraphs>80</Paragraphs>
  <Slides>11</Slides>
  <Notes>0</Notes>
  <HiddenSlides>0</HiddenSlides>
  <MMClips>0</MMClips>
  <ScaleCrop>false</ScaleCrop>
  <HeadingPairs>
    <vt:vector size="6" baseType="variant">
      <vt:variant>
        <vt:lpstr>Polices utilisées</vt:lpstr>
      </vt:variant>
      <vt:variant>
        <vt:i4>11</vt:i4>
      </vt:variant>
      <vt:variant>
        <vt:lpstr>Thème</vt:lpstr>
      </vt:variant>
      <vt:variant>
        <vt:i4>3</vt:i4>
      </vt:variant>
      <vt:variant>
        <vt:lpstr>Titres des diapositives</vt:lpstr>
      </vt:variant>
      <vt:variant>
        <vt:i4>11</vt:i4>
      </vt:variant>
    </vt:vector>
  </HeadingPairs>
  <TitlesOfParts>
    <vt:vector size="25" baseType="lpstr">
      <vt:lpstr>Arial</vt:lpstr>
      <vt:lpstr>Arial Unicode MS</vt:lpstr>
      <vt:lpstr>Calibri</vt:lpstr>
      <vt:lpstr>Futura Std Condensed ExtBd</vt:lpstr>
      <vt:lpstr>Gotham Bold</vt:lpstr>
      <vt:lpstr>Gotham Book</vt:lpstr>
      <vt:lpstr>MS Mincho</vt:lpstr>
      <vt:lpstr>Segoe UI</vt:lpstr>
      <vt:lpstr>Segoe UI Semibold</vt:lpstr>
      <vt:lpstr>Times New Roman</vt:lpstr>
      <vt:lpstr>Wingdings</vt:lpstr>
      <vt:lpstr>Conception personnalisée</vt:lpstr>
      <vt:lpstr>Thème Office</vt:lpstr>
      <vt:lpstr>1_Conception personnalisée</vt:lpstr>
      <vt:lpstr>Opération EN FACE à FACE  AVEC PRISE DE RDV</vt:lpstr>
      <vt:lpstr>Outils et moyens obligatoires pour la mission</vt:lpstr>
      <vt:lpstr>Cible </vt:lpstr>
      <vt:lpstr>Argumentaire </vt:lpstr>
      <vt:lpstr>Présentation PowerPoint</vt:lpstr>
      <vt:lpstr>Présentation PowerPoint</vt:lpstr>
      <vt:lpstr>Présentation PowerPoint</vt:lpstr>
      <vt:lpstr>Critères d’accès au don (non exhaustifs)</vt:lpstr>
      <vt:lpstr>Blinder la décision,  responsabiliser sur l’engagement </vt:lpstr>
      <vt:lpstr>Mode opératoire :  vidéo prise de RDV sur tablette</vt:lpstr>
      <vt:lpstr>Présentation PowerPoint</vt:lpstr>
    </vt:vector>
  </TitlesOfParts>
  <Company>EFS Auvergne Rhône Alpes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OPéRATION EN FACE à FACE  AVEC PRISE DE RDV</dc:title>
  <dc:creator>ARDILOUZE Cecile</dc:creator>
  <cp:lastModifiedBy>DELCROIX Laurence</cp:lastModifiedBy>
  <cp:revision>14</cp:revision>
  <dcterms:created xsi:type="dcterms:W3CDTF">2024-05-21T12:17:24Z</dcterms:created>
  <dcterms:modified xsi:type="dcterms:W3CDTF">2025-03-05T08:48:31Z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0x0101006930BF141283B94686B69D6CB76369A2</vt:lpwstr>
  </property>
</Properties>
</file>